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1" r:id="rId1"/>
  </p:sldMasterIdLst>
  <p:notesMasterIdLst>
    <p:notesMasterId r:id="rId15"/>
  </p:notesMasterIdLst>
  <p:sldIdLst>
    <p:sldId id="257" r:id="rId2"/>
    <p:sldId id="258" r:id="rId3"/>
    <p:sldId id="259" r:id="rId4"/>
    <p:sldId id="263" r:id="rId5"/>
    <p:sldId id="286" r:id="rId6"/>
    <p:sldId id="295" r:id="rId7"/>
    <p:sldId id="296" r:id="rId8"/>
    <p:sldId id="290" r:id="rId9"/>
    <p:sldId id="287" r:id="rId10"/>
    <p:sldId id="293" r:id="rId11"/>
    <p:sldId id="297" r:id="rId12"/>
    <p:sldId id="294" r:id="rId13"/>
    <p:sldId id="292" r:id="rId14"/>
  </p:sldIdLst>
  <p:sldSz cx="9144000" cy="6858000" type="screen4x3"/>
  <p:notesSz cx="6797675" cy="9928225"/>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E"/>
    <a:srgbClr val="D1E8FF"/>
    <a:srgbClr val="99CCFF"/>
    <a:srgbClr val="F5C277"/>
    <a:srgbClr val="0000B8"/>
    <a:srgbClr val="005250"/>
    <a:srgbClr val="004240"/>
    <a:srgbClr val="9E0000"/>
    <a:srgbClr val="004442"/>
    <a:srgbClr val="A8690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412" autoAdjust="0"/>
    <p:restoredTop sz="99874" autoAdjust="0"/>
  </p:normalViewPr>
  <p:slideViewPr>
    <p:cSldViewPr snapToGrid="0">
      <p:cViewPr varScale="1">
        <p:scale>
          <a:sx n="71" d="100"/>
          <a:sy n="71" d="100"/>
        </p:scale>
        <p:origin x="1272" y="6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02"/>
    </p:cViewPr>
  </p:sorterViewPr>
  <p:notesViewPr>
    <p:cSldViewPr snapToGrid="0">
      <p:cViewPr varScale="1">
        <p:scale>
          <a:sx n="39" d="100"/>
          <a:sy n="39" d="100"/>
        </p:scale>
        <p:origin x="-1518" y="-102"/>
      </p:cViewPr>
      <p:guideLst>
        <p:guide orient="horz" pos="3127"/>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52016" y="0"/>
            <a:ext cx="2945659" cy="496411"/>
          </a:xfrm>
          <a:prstGeom prst="rect">
            <a:avLst/>
          </a:prstGeom>
        </p:spPr>
        <p:txBody>
          <a:bodyPr vert="horz" lIns="91440" tIns="45720" rIns="91440" bIns="45720" rtlCol="1"/>
          <a:lstStyle>
            <a:lvl1pPr algn="r">
              <a:defRPr sz="1200"/>
            </a:lvl1pPr>
          </a:lstStyle>
          <a:p>
            <a:endParaRPr lang="ar-EG"/>
          </a:p>
        </p:txBody>
      </p:sp>
      <p:sp>
        <p:nvSpPr>
          <p:cNvPr id="3" name="Date Placeholder 2"/>
          <p:cNvSpPr>
            <a:spLocks noGrp="1"/>
          </p:cNvSpPr>
          <p:nvPr>
            <p:ph type="dt" idx="1"/>
          </p:nvPr>
        </p:nvSpPr>
        <p:spPr>
          <a:xfrm>
            <a:off x="1574" y="0"/>
            <a:ext cx="2945659" cy="496411"/>
          </a:xfrm>
          <a:prstGeom prst="rect">
            <a:avLst/>
          </a:prstGeom>
        </p:spPr>
        <p:txBody>
          <a:bodyPr vert="horz" lIns="91440" tIns="45720" rIns="91440" bIns="45720" rtlCol="1"/>
          <a:lstStyle>
            <a:lvl1pPr algn="l">
              <a:defRPr sz="1200"/>
            </a:lvl1pPr>
          </a:lstStyle>
          <a:p>
            <a:fld id="{D543AED5-D203-4EE4-91DC-E8240CE97F95}" type="datetimeFigureOut">
              <a:rPr lang="ar-EG" smtClean="0"/>
              <a:pPr/>
              <a:t>29/07/1441</a:t>
            </a:fld>
            <a:endParaRPr lang="ar-EG"/>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1" anchor="ctr"/>
          <a:lstStyle/>
          <a:p>
            <a:endParaRPr lang="ar-EG"/>
          </a:p>
        </p:txBody>
      </p:sp>
      <p:sp>
        <p:nvSpPr>
          <p:cNvPr id="5" name="Notes Placeholder 4"/>
          <p:cNvSpPr>
            <a:spLocks noGrp="1"/>
          </p:cNvSpPr>
          <p:nvPr>
            <p:ph type="body" sz="quarter" idx="3"/>
          </p:nvPr>
        </p:nvSpPr>
        <p:spPr>
          <a:xfrm>
            <a:off x="679768" y="4715907"/>
            <a:ext cx="5438140" cy="4467701"/>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6" name="Footer Placeholder 5"/>
          <p:cNvSpPr>
            <a:spLocks noGrp="1"/>
          </p:cNvSpPr>
          <p:nvPr>
            <p:ph type="ftr" sz="quarter" idx="4"/>
          </p:nvPr>
        </p:nvSpPr>
        <p:spPr>
          <a:xfrm>
            <a:off x="3852016" y="9430091"/>
            <a:ext cx="2945659" cy="496411"/>
          </a:xfrm>
          <a:prstGeom prst="rect">
            <a:avLst/>
          </a:prstGeom>
        </p:spPr>
        <p:txBody>
          <a:bodyPr vert="horz" lIns="91440" tIns="45720" rIns="91440" bIns="45720" rtlCol="1" anchor="b"/>
          <a:lstStyle>
            <a:lvl1pPr algn="r">
              <a:defRPr sz="1200"/>
            </a:lvl1pPr>
          </a:lstStyle>
          <a:p>
            <a:endParaRPr lang="ar-EG"/>
          </a:p>
        </p:txBody>
      </p:sp>
      <p:sp>
        <p:nvSpPr>
          <p:cNvPr id="7" name="Slide Number Placeholder 6"/>
          <p:cNvSpPr>
            <a:spLocks noGrp="1"/>
          </p:cNvSpPr>
          <p:nvPr>
            <p:ph type="sldNum" sz="quarter" idx="5"/>
          </p:nvPr>
        </p:nvSpPr>
        <p:spPr>
          <a:xfrm>
            <a:off x="1574" y="9430091"/>
            <a:ext cx="2945659" cy="496411"/>
          </a:xfrm>
          <a:prstGeom prst="rect">
            <a:avLst/>
          </a:prstGeom>
        </p:spPr>
        <p:txBody>
          <a:bodyPr vert="horz" lIns="91440" tIns="45720" rIns="91440" bIns="45720" rtlCol="1" anchor="b"/>
          <a:lstStyle>
            <a:lvl1pPr algn="l">
              <a:defRPr sz="1200"/>
            </a:lvl1pPr>
          </a:lstStyle>
          <a:p>
            <a:fld id="{6817CD55-05BF-4C2D-8CEC-C4091B226363}" type="slidenum">
              <a:rPr lang="ar-EG" smtClean="0"/>
              <a:pPr/>
              <a:t>‹#›</a:t>
            </a:fld>
            <a:endParaRPr lang="ar-EG"/>
          </a:p>
        </p:txBody>
      </p:sp>
    </p:spTree>
    <p:extLst>
      <p:ext uri="{BB962C8B-B14F-4D97-AF65-F5344CB8AC3E}">
        <p14:creationId xmlns:p14="http://schemas.microsoft.com/office/powerpoint/2010/main" val="281116214"/>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1518376906"/>
      </p:ext>
    </p:extLst>
  </p:cSld>
  <p:clrMapOvr>
    <a:masterClrMapping/>
  </p:clrMapOvr>
  <p:transition spd="slow">
    <p:wheel spokes="1"/>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145061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ABBA3A1-421E-41B9-B598-B7A482697A76}" type="slidenum">
              <a:rPr lang="ar-EG" smtClean="0"/>
              <a:pPr/>
              <a:t>‹#›</a:t>
            </a:fld>
            <a:endParaRPr lang="ar-EG"/>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5107206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67303065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ABBA3A1-421E-41B9-B598-B7A482697A76}" type="slidenum">
              <a:rPr lang="ar-EG" smtClean="0"/>
              <a:pPr/>
              <a:t>‹#›</a:t>
            </a:fld>
            <a:endParaRPr lang="ar-EG"/>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327503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27099619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869445902"/>
      </p:ext>
    </p:extLst>
  </p:cSld>
  <p:clrMapOvr>
    <a:masterClrMapping/>
  </p:clrMapOvr>
  <p:transition spd="slow">
    <p:wheel spokes="1"/>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4007582850"/>
      </p:ext>
    </p:extLst>
  </p:cSld>
  <p:clrMapOvr>
    <a:masterClrMapping/>
  </p:clrMapOvr>
  <p:transition spd="slow">
    <p:wheel spokes="1"/>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677546118"/>
      </p:ext>
    </p:extLst>
  </p:cSld>
  <p:clrMapOvr>
    <a:masterClrMapping/>
  </p:clrMapOvr>
  <p:transition spd="slow">
    <p:wheel spokes="1"/>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5" name="Footer Placeholder 4"/>
          <p:cNvSpPr>
            <a:spLocks noGrp="1"/>
          </p:cNvSpPr>
          <p:nvPr>
            <p:ph type="ftr" sz="quarter" idx="11"/>
          </p:nvPr>
        </p:nvSpPr>
        <p:spPr/>
        <p:txBody>
          <a:bodyPr/>
          <a:lstStyle/>
          <a:p>
            <a:endParaRPr lang="ar-EG"/>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347484303"/>
      </p:ext>
    </p:extLst>
  </p:cSld>
  <p:clrMapOvr>
    <a:masterClrMapping/>
  </p:clrMapOvr>
  <p:transition spd="slow">
    <p:wheel spokes="1"/>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1241033482"/>
      </p:ext>
    </p:extLst>
  </p:cSld>
  <p:clrMapOvr>
    <a:masterClrMapping/>
  </p:clrMapOvr>
  <p:transition spd="slow">
    <p:wheel spokes="1"/>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8" name="Footer Placeholder 7"/>
          <p:cNvSpPr>
            <a:spLocks noGrp="1"/>
          </p:cNvSpPr>
          <p:nvPr>
            <p:ph type="ftr" sz="quarter" idx="11"/>
          </p:nvPr>
        </p:nvSpPr>
        <p:spPr/>
        <p:txBody>
          <a:bodyPr/>
          <a:lstStyle/>
          <a:p>
            <a:endParaRPr lang="ar-EG"/>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2679549837"/>
      </p:ext>
    </p:extLst>
  </p:cSld>
  <p:clrMapOvr>
    <a:masterClrMapping/>
  </p:clrMapOvr>
  <p:transition spd="slow">
    <p:wheel spokes="1"/>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4" name="Footer Placeholder 3"/>
          <p:cNvSpPr>
            <a:spLocks noGrp="1"/>
          </p:cNvSpPr>
          <p:nvPr>
            <p:ph type="ftr" sz="quarter" idx="11"/>
          </p:nvPr>
        </p:nvSpPr>
        <p:spPr/>
        <p:txBody>
          <a:bodyPr/>
          <a:lstStyle/>
          <a:p>
            <a:endParaRPr lang="ar-EG"/>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145621640"/>
      </p:ext>
    </p:extLst>
  </p:cSld>
  <p:clrMapOvr>
    <a:masterClrMapping/>
  </p:clrMapOvr>
  <p:transition spd="slow">
    <p:wheel spokes="1"/>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3" name="Footer Placeholder 2"/>
          <p:cNvSpPr>
            <a:spLocks noGrp="1"/>
          </p:cNvSpPr>
          <p:nvPr>
            <p:ph type="ftr" sz="quarter" idx="11"/>
          </p:nvPr>
        </p:nvSpPr>
        <p:spPr/>
        <p:txBody>
          <a:bodyPr/>
          <a:lstStyle/>
          <a:p>
            <a:endParaRPr lang="ar-EG"/>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3507433438"/>
      </p:ext>
    </p:extLst>
  </p:cSld>
  <p:clrMapOvr>
    <a:masterClrMapping/>
  </p:clrMapOvr>
  <p:transition spd="slow">
    <p:wheel spokes="1"/>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149624705"/>
      </p:ext>
    </p:extLst>
  </p:cSld>
  <p:clrMapOvr>
    <a:masterClrMapping/>
  </p:clrMapOvr>
  <p:transition spd="slow">
    <p:wheel spokes="1"/>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D656382-F17A-41AE-9EA8-A4AF6BAAC7C5}" type="datetimeFigureOut">
              <a:rPr lang="ar-EG" smtClean="0"/>
              <a:pPr/>
              <a:t>29/07/1441</a:t>
            </a:fld>
            <a:endParaRPr lang="ar-EG"/>
          </a:p>
        </p:txBody>
      </p:sp>
      <p:sp>
        <p:nvSpPr>
          <p:cNvPr id="6" name="Footer Placeholder 5"/>
          <p:cNvSpPr>
            <a:spLocks noGrp="1"/>
          </p:cNvSpPr>
          <p:nvPr>
            <p:ph type="ftr" sz="quarter" idx="11"/>
          </p:nvPr>
        </p:nvSpPr>
        <p:spPr/>
        <p:txBody>
          <a:bodyPr/>
          <a:lstStyle/>
          <a:p>
            <a:endParaRPr lang="ar-EG"/>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EABBA3A1-421E-41B9-B598-B7A482697A76}" type="slidenum">
              <a:rPr lang="ar-EG" smtClean="0"/>
              <a:pPr/>
              <a:t>‹#›</a:t>
            </a:fld>
            <a:endParaRPr lang="ar-EG"/>
          </a:p>
        </p:txBody>
      </p:sp>
    </p:spTree>
    <p:extLst>
      <p:ext uri="{BB962C8B-B14F-4D97-AF65-F5344CB8AC3E}">
        <p14:creationId xmlns:p14="http://schemas.microsoft.com/office/powerpoint/2010/main" val="1108128054"/>
      </p:ext>
    </p:extLst>
  </p:cSld>
  <p:clrMapOvr>
    <a:masterClrMapping/>
  </p:clrMapOvr>
  <p:transition spd="slow">
    <p:wheel spokes="1"/>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4D656382-F17A-41AE-9EA8-A4AF6BAAC7C5}" type="datetimeFigureOut">
              <a:rPr lang="ar-EG" smtClean="0"/>
              <a:pPr/>
              <a:t>29/07/1441</a:t>
            </a:fld>
            <a:endParaRPr lang="ar-EG"/>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EG"/>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EABBA3A1-421E-41B9-B598-B7A482697A76}" type="slidenum">
              <a:rPr lang="ar-EG" smtClean="0"/>
              <a:pPr/>
              <a:t>‹#›</a:t>
            </a:fld>
            <a:endParaRPr lang="ar-EG"/>
          </a:p>
        </p:txBody>
      </p:sp>
    </p:spTree>
    <p:extLst>
      <p:ext uri="{BB962C8B-B14F-4D97-AF65-F5344CB8AC3E}">
        <p14:creationId xmlns:p14="http://schemas.microsoft.com/office/powerpoint/2010/main" val="3211563353"/>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 id="2147483775" r:id="rId14"/>
    <p:sldLayoutId id="2147483776" r:id="rId15"/>
    <p:sldLayoutId id="2147483777" r:id="rId16"/>
  </p:sldLayoutIdLst>
  <p:transition spd="slow">
    <p:wheel spokes="1"/>
  </p:transition>
  <p:timing>
    <p:tnLst>
      <p:par>
        <p:cTn id="1" dur="indefinite" restart="never" nodeType="tmRoot"/>
      </p:par>
    </p:tnLst>
  </p:timing>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ar.wikipedia.org/wiki/%D8%B5%D9%88%D8%B1%D8%A9:Benhauniv1.GIF"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9.xml"/><Relationship Id="rId2" Type="http://schemas.openxmlformats.org/officeDocument/2006/relationships/slide" Target="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 name="Picture 13" descr="Benhauniv1">
            <a:hlinkClick r:id="rId2" tooltip="&quot;&quot;"/>
          </p:cNvPr>
          <p:cNvPicPr>
            <a:picLocks noChangeAspect="1" noChangeArrowheads="1"/>
          </p:cNvPicPr>
          <p:nvPr/>
        </p:nvPicPr>
        <p:blipFill>
          <a:blip r:embed="rId3" cstate="print">
            <a:clrChange>
              <a:clrFrom>
                <a:srgbClr val="FFFFFF"/>
              </a:clrFrom>
              <a:clrTo>
                <a:srgbClr val="FFFFFF">
                  <a:alpha val="0"/>
                </a:srgbClr>
              </a:clrTo>
            </a:clrChange>
            <a:lum bright="6000" contrast="30000"/>
          </a:blip>
          <a:srcRect t="-6496" b="6599"/>
          <a:stretch>
            <a:fillRect/>
          </a:stretch>
        </p:blipFill>
        <p:spPr>
          <a:xfrm>
            <a:off x="6730584" y="219497"/>
            <a:ext cx="1873770" cy="785817"/>
          </a:xfrm>
          <a:prstGeom prst="rect">
            <a:avLst/>
          </a:prstGeom>
          <a:solidFill>
            <a:schemeClr val="accent1"/>
          </a:solidFill>
          <a:ln w="57150" cmpd="thickThin">
            <a:solidFill>
              <a:srgbClr val="FF0000"/>
            </a:solidFill>
          </a:ln>
          <a:scene3d>
            <a:camera prst="orthographicFront"/>
            <a:lightRig rig="threePt" dir="t"/>
          </a:scene3d>
          <a:sp3d>
            <a:bevelT w="190500"/>
          </a:sp3d>
        </p:spPr>
      </p:pic>
      <p:sp>
        <p:nvSpPr>
          <p:cNvPr id="2" name="Rectangle 1"/>
          <p:cNvSpPr/>
          <p:nvPr/>
        </p:nvSpPr>
        <p:spPr>
          <a:xfrm>
            <a:off x="768483" y="1771868"/>
            <a:ext cx="7616758" cy="1938992"/>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4000" b="1" dirty="0" smtClean="0"/>
              <a:t>الدكتوراه – قسم المناهج وطرق التدريس وتكنولوجيا التعليم</a:t>
            </a:r>
          </a:p>
          <a:p>
            <a:pPr algn="ctr"/>
            <a:r>
              <a:rPr lang="ar-SA" sz="4000" b="1" dirty="0" smtClean="0"/>
              <a:t>(تخصص الفلسفة والاجتماع)</a:t>
            </a:r>
            <a:endParaRPr lang="en-US" sz="4000" dirty="0"/>
          </a:p>
        </p:txBody>
      </p:sp>
      <p:grpSp>
        <p:nvGrpSpPr>
          <p:cNvPr id="4" name="Group 3"/>
          <p:cNvGrpSpPr/>
          <p:nvPr/>
        </p:nvGrpSpPr>
        <p:grpSpPr>
          <a:xfrm>
            <a:off x="2638584" y="3808450"/>
            <a:ext cx="3882137" cy="1777208"/>
            <a:chOff x="3178230" y="2519297"/>
            <a:chExt cx="3882137" cy="1039120"/>
          </a:xfrm>
        </p:grpSpPr>
        <p:sp>
          <p:nvSpPr>
            <p:cNvPr id="3" name="Rectangle 2"/>
            <p:cNvSpPr/>
            <p:nvPr/>
          </p:nvSpPr>
          <p:spPr>
            <a:xfrm>
              <a:off x="4310603" y="2519297"/>
              <a:ext cx="1070866" cy="584775"/>
            </a:xfrm>
            <a:prstGeom prst="rect">
              <a:avLst/>
            </a:prstGeom>
          </p:spPr>
          <p:txBody>
            <a:bodyPr wrap="square">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EG" sz="3200" b="1" spc="50" dirty="0" smtClean="0">
                  <a:ln w="11430"/>
                  <a:solidFill>
                    <a:srgbClr val="C00000"/>
                  </a:solidFill>
                  <a:effectLst>
                    <a:outerShdw blurRad="76200" dist="50800" dir="5400000" algn="tl" rotWithShape="0">
                      <a:srgbClr val="000000">
                        <a:alpha val="65000"/>
                      </a:srgbClr>
                    </a:outerShdw>
                  </a:effectLst>
                  <a:cs typeface="AF_Najed" pitchFamily="2" charset="-78"/>
                </a:rPr>
                <a:t>إعداد</a:t>
              </a:r>
              <a:endParaRPr lang="en-US" sz="3200" b="1" spc="50" dirty="0">
                <a:ln w="11430"/>
                <a:solidFill>
                  <a:srgbClr val="C00000"/>
                </a:solidFill>
                <a:effectLst>
                  <a:outerShdw blurRad="76200" dist="50800" dir="5400000" algn="tl" rotWithShape="0">
                    <a:srgbClr val="000000">
                      <a:alpha val="65000"/>
                    </a:srgbClr>
                  </a:outerShdw>
                </a:effectLst>
                <a:cs typeface="AF_Najed" pitchFamily="2" charset="-78"/>
              </a:endParaRPr>
            </a:p>
          </p:txBody>
        </p:sp>
        <p:sp>
          <p:nvSpPr>
            <p:cNvPr id="8" name="Rectangle 7"/>
            <p:cNvSpPr/>
            <p:nvPr/>
          </p:nvSpPr>
          <p:spPr>
            <a:xfrm>
              <a:off x="3178230" y="2899783"/>
              <a:ext cx="3882137" cy="65863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lnSpc>
                  <a:spcPct val="70000"/>
                </a:lnSpc>
              </a:pPr>
              <a:r>
                <a:rPr lang="ar-EG" sz="3600" dirty="0">
                  <a:ln w="11430"/>
                  <a:solidFill>
                    <a:srgbClr val="004E4C"/>
                  </a:solidFill>
                  <a:effectLst>
                    <a:outerShdw blurRad="50800" dist="39000" dir="5460000" algn="tl">
                      <a:srgbClr val="000000">
                        <a:alpha val="38000"/>
                      </a:srgbClr>
                    </a:outerShdw>
                  </a:effectLst>
                  <a:cs typeface="AF_Najed" pitchFamily="2" charset="-78"/>
                </a:rPr>
                <a:t>ميساء محمد </a:t>
              </a:r>
              <a:r>
                <a:rPr lang="ar-EG" sz="3600" dirty="0" smtClean="0">
                  <a:ln w="11430"/>
                  <a:solidFill>
                    <a:srgbClr val="004E4C"/>
                  </a:solidFill>
                  <a:effectLst>
                    <a:outerShdw blurRad="50800" dist="39000" dir="5460000" algn="tl">
                      <a:srgbClr val="000000">
                        <a:alpha val="38000"/>
                      </a:srgbClr>
                    </a:outerShdw>
                  </a:effectLst>
                  <a:cs typeface="AF_Najed" pitchFamily="2" charset="-78"/>
                </a:rPr>
                <a:t>حمزة</a:t>
              </a:r>
            </a:p>
            <a:p>
              <a:pPr algn="ctr">
                <a:lnSpc>
                  <a:spcPct val="70000"/>
                </a:lnSpc>
              </a:pPr>
              <a:endParaRPr lang="ar-EG" sz="2000" dirty="0" smtClean="0">
                <a:ln w="11430"/>
                <a:solidFill>
                  <a:srgbClr val="004E4C"/>
                </a:solidFill>
                <a:effectLst>
                  <a:outerShdw blurRad="50800" dist="39000" dir="5460000" algn="tl">
                    <a:srgbClr val="000000">
                      <a:alpha val="38000"/>
                    </a:srgbClr>
                  </a:outerShdw>
                </a:effectLst>
                <a:cs typeface="AF_Najed" pitchFamily="2" charset="-78"/>
              </a:endParaRPr>
            </a:p>
            <a:p>
              <a:pPr algn="ctr">
                <a:lnSpc>
                  <a:spcPct val="70000"/>
                </a:lnSpc>
              </a:pPr>
              <a:r>
                <a:rPr lang="ar-SA" sz="3600" dirty="0" smtClean="0">
                  <a:ln w="11430"/>
                  <a:solidFill>
                    <a:srgbClr val="0000B8"/>
                  </a:solidFill>
                  <a:effectLst>
                    <a:outerShdw blurRad="50800" dist="39000" dir="5460000" algn="tl">
                      <a:srgbClr val="000000">
                        <a:alpha val="38000"/>
                      </a:srgbClr>
                    </a:outerShdw>
                  </a:effectLst>
                  <a:cs typeface="AF_Najed" pitchFamily="2" charset="-78"/>
                </a:rPr>
                <a:t>استاذ</a:t>
              </a:r>
              <a:r>
                <a:rPr lang="ar-EG" sz="3600" dirty="0" smtClean="0">
                  <a:ln w="11430"/>
                  <a:solidFill>
                    <a:srgbClr val="0000B8"/>
                  </a:solidFill>
                  <a:effectLst>
                    <a:outerShdw blurRad="50800" dist="39000" dir="5460000" algn="tl">
                      <a:srgbClr val="000000">
                        <a:alpha val="38000"/>
                      </a:srgbClr>
                    </a:outerShdw>
                  </a:effectLst>
                  <a:cs typeface="AF_Najed" pitchFamily="2" charset="-78"/>
                </a:rPr>
                <a:t> المناهج وطرق التدريس</a:t>
              </a:r>
              <a:r>
                <a:rPr lang="ar-SA" sz="3600" dirty="0" smtClean="0">
                  <a:ln w="11430"/>
                  <a:solidFill>
                    <a:srgbClr val="0000B8"/>
                  </a:solidFill>
                  <a:effectLst>
                    <a:outerShdw blurRad="50800" dist="39000" dir="5460000" algn="tl">
                      <a:srgbClr val="000000">
                        <a:alpha val="38000"/>
                      </a:srgbClr>
                    </a:outerShdw>
                  </a:effectLst>
                  <a:cs typeface="AF_Najed" pitchFamily="2" charset="-78"/>
                </a:rPr>
                <a:t> المساعد</a:t>
              </a:r>
              <a:endParaRPr lang="en-US" sz="3600" dirty="0">
                <a:ln w="11430"/>
                <a:solidFill>
                  <a:srgbClr val="0000B8"/>
                </a:solidFill>
                <a:effectLst>
                  <a:outerShdw blurRad="50800" dist="39000" dir="5460000" algn="tl">
                    <a:srgbClr val="000000">
                      <a:alpha val="38000"/>
                    </a:srgbClr>
                  </a:outerShdw>
                </a:effectLst>
                <a:cs typeface="AF_Najed" pitchFamily="2" charset="-78"/>
              </a:endParaRPr>
            </a:p>
          </p:txBody>
        </p:sp>
      </p:grpSp>
      <p:sp>
        <p:nvSpPr>
          <p:cNvPr id="15" name="Rectangle 14"/>
          <p:cNvSpPr/>
          <p:nvPr/>
        </p:nvSpPr>
        <p:spPr>
          <a:xfrm>
            <a:off x="2698229" y="5607751"/>
            <a:ext cx="3837482" cy="584775"/>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sz="3200" b="1" dirty="0" smtClean="0">
                <a:ln w="11430"/>
                <a:solidFill>
                  <a:srgbClr val="00008E"/>
                </a:solidFill>
                <a:effectLst>
                  <a:outerShdw blurRad="50800" dist="39000" dir="5460000" algn="tl">
                    <a:srgbClr val="000000">
                      <a:alpha val="38000"/>
                    </a:srgbClr>
                  </a:outerShdw>
                </a:effectLst>
                <a:cs typeface="AF_Najed" pitchFamily="2" charset="-78"/>
              </a:rPr>
              <a:t>كلية </a:t>
            </a:r>
            <a:r>
              <a:rPr lang="ar-SA" sz="3200" b="1" dirty="0">
                <a:ln w="11430"/>
                <a:solidFill>
                  <a:srgbClr val="00008E"/>
                </a:solidFill>
                <a:effectLst>
                  <a:outerShdw blurRad="50800" dist="39000" dir="5460000" algn="tl">
                    <a:srgbClr val="000000">
                      <a:alpha val="38000"/>
                    </a:srgbClr>
                  </a:outerShdw>
                </a:effectLst>
                <a:cs typeface="AF_Najed" pitchFamily="2" charset="-78"/>
              </a:rPr>
              <a:t>التربية – جامعة بنها</a:t>
            </a:r>
            <a:endParaRPr lang="en-US" sz="3200" b="1" dirty="0">
              <a:ln w="11430"/>
              <a:solidFill>
                <a:srgbClr val="00008E"/>
              </a:solidFill>
              <a:effectLst>
                <a:outerShdw blurRad="50800" dist="39000" dir="5460000" algn="tl">
                  <a:srgbClr val="000000">
                    <a:alpha val="38000"/>
                  </a:srgbClr>
                </a:outerShdw>
              </a:effectLst>
              <a:cs typeface="AF_Najed" pitchFamily="2" charset="-78"/>
            </a:endParaRPr>
          </a:p>
        </p:txBody>
      </p:sp>
      <p:pic>
        <p:nvPicPr>
          <p:cNvPr id="19" name="Picture 18" descr="الكلية0.bmp"/>
          <p:cNvPicPr/>
          <p:nvPr/>
        </p:nvPicPr>
        <p:blipFill>
          <a:blip r:embed="rId4" cstate="print"/>
          <a:srcRect/>
          <a:stretch>
            <a:fillRect/>
          </a:stretch>
        </p:blipFill>
        <p:spPr bwMode="auto">
          <a:xfrm>
            <a:off x="909168" y="322444"/>
            <a:ext cx="2088865" cy="966709"/>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fltVal val="0"/>
                                          </p:val>
                                        </p:tav>
                                        <p:tav tm="100000">
                                          <p:val>
                                            <p:strVal val="#ppt_w"/>
                                          </p:val>
                                        </p:tav>
                                      </p:tavLst>
                                    </p:anim>
                                    <p:anim calcmode="lin" valueType="num">
                                      <p:cBhvr>
                                        <p:cTn id="8" dur="1000" fill="hold"/>
                                        <p:tgtEl>
                                          <p:spTgt spid="7"/>
                                        </p:tgtEl>
                                        <p:attrNameLst>
                                          <p:attrName>ppt_h</p:attrName>
                                        </p:attrNameLst>
                                      </p:cBhvr>
                                      <p:tavLst>
                                        <p:tav tm="0">
                                          <p:val>
                                            <p:fltVal val="0"/>
                                          </p:val>
                                        </p:tav>
                                        <p:tav tm="100000">
                                          <p:val>
                                            <p:strVal val="#ppt_h"/>
                                          </p:val>
                                        </p:tav>
                                      </p:tavLst>
                                    </p:anim>
                                    <p:anim calcmode="lin" valueType="num">
                                      <p:cBhvr>
                                        <p:cTn id="9" dur="1000" fill="hold"/>
                                        <p:tgtEl>
                                          <p:spTgt spid="7"/>
                                        </p:tgtEl>
                                        <p:attrNameLst>
                                          <p:attrName>style.rotation</p:attrName>
                                        </p:attrNameLst>
                                      </p:cBhvr>
                                      <p:tavLst>
                                        <p:tav tm="0">
                                          <p:val>
                                            <p:fltVal val="90"/>
                                          </p:val>
                                        </p:tav>
                                        <p:tav tm="100000">
                                          <p:val>
                                            <p:fltVal val="0"/>
                                          </p:val>
                                        </p:tav>
                                      </p:tavLst>
                                    </p:anim>
                                    <p:animEffect transition="in" filter="fade">
                                      <p:cBhvr>
                                        <p:cTn id="10" dur="1000"/>
                                        <p:tgtEl>
                                          <p:spTgt spid="7"/>
                                        </p:tgtEl>
                                      </p:cBhvr>
                                    </p:animEffect>
                                  </p:childTnLst>
                                </p:cTn>
                              </p:par>
                            </p:childTnLst>
                          </p:cTn>
                        </p:par>
                        <p:par>
                          <p:cTn id="11" fill="hold">
                            <p:stCondLst>
                              <p:cond delay="1000"/>
                            </p:stCondLst>
                            <p:childTnLst>
                              <p:par>
                                <p:cTn id="12" presetID="31" presetClass="entr" presetSubtype="0" fill="hold" nodeType="afterEffect">
                                  <p:stCondLst>
                                    <p:cond delay="0"/>
                                  </p:stCondLst>
                                  <p:iterate type="lt">
                                    <p:tmPct val="5000"/>
                                  </p:iterate>
                                  <p:childTnLst>
                                    <p:set>
                                      <p:cBhvr>
                                        <p:cTn id="13" dur="1" fill="hold">
                                          <p:stCondLst>
                                            <p:cond delay="0"/>
                                          </p:stCondLst>
                                        </p:cTn>
                                        <p:tgtEl>
                                          <p:spTgt spid="19"/>
                                        </p:tgtEl>
                                        <p:attrNameLst>
                                          <p:attrName>style.visibility</p:attrName>
                                        </p:attrNameLst>
                                      </p:cBhvr>
                                      <p:to>
                                        <p:strVal val="visible"/>
                                      </p:to>
                                    </p:set>
                                    <p:anim calcmode="lin" valueType="num">
                                      <p:cBhvr>
                                        <p:cTn id="14" dur="1000" fill="hold"/>
                                        <p:tgtEl>
                                          <p:spTgt spid="19"/>
                                        </p:tgtEl>
                                        <p:attrNameLst>
                                          <p:attrName>ppt_w</p:attrName>
                                        </p:attrNameLst>
                                      </p:cBhvr>
                                      <p:tavLst>
                                        <p:tav tm="0">
                                          <p:val>
                                            <p:fltVal val="0"/>
                                          </p:val>
                                        </p:tav>
                                        <p:tav tm="100000">
                                          <p:val>
                                            <p:strVal val="#ppt_w"/>
                                          </p:val>
                                        </p:tav>
                                      </p:tavLst>
                                    </p:anim>
                                    <p:anim calcmode="lin" valueType="num">
                                      <p:cBhvr>
                                        <p:cTn id="15" dur="1000" fill="hold"/>
                                        <p:tgtEl>
                                          <p:spTgt spid="19"/>
                                        </p:tgtEl>
                                        <p:attrNameLst>
                                          <p:attrName>ppt_h</p:attrName>
                                        </p:attrNameLst>
                                      </p:cBhvr>
                                      <p:tavLst>
                                        <p:tav tm="0">
                                          <p:val>
                                            <p:fltVal val="0"/>
                                          </p:val>
                                        </p:tav>
                                        <p:tav tm="100000">
                                          <p:val>
                                            <p:strVal val="#ppt_h"/>
                                          </p:val>
                                        </p:tav>
                                      </p:tavLst>
                                    </p:anim>
                                    <p:anim calcmode="lin" valueType="num">
                                      <p:cBhvr>
                                        <p:cTn id="16" dur="1000" fill="hold"/>
                                        <p:tgtEl>
                                          <p:spTgt spid="19"/>
                                        </p:tgtEl>
                                        <p:attrNameLst>
                                          <p:attrName>style.rotation</p:attrName>
                                        </p:attrNameLst>
                                      </p:cBhvr>
                                      <p:tavLst>
                                        <p:tav tm="0">
                                          <p:val>
                                            <p:fltVal val="90"/>
                                          </p:val>
                                        </p:tav>
                                        <p:tav tm="100000">
                                          <p:val>
                                            <p:fltVal val="0"/>
                                          </p:val>
                                        </p:tav>
                                      </p:tavLst>
                                    </p:anim>
                                    <p:animEffect transition="in" filter="fade">
                                      <p:cBhvr>
                                        <p:cTn id="17" dur="1000"/>
                                        <p:tgtEl>
                                          <p:spTgt spid="19"/>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 calcmode="lin" valueType="num">
                                      <p:cBhvr>
                                        <p:cTn id="21" dur="2250" fill="hold"/>
                                        <p:tgtEl>
                                          <p:spTgt spid="2"/>
                                        </p:tgtEl>
                                        <p:attrNameLst>
                                          <p:attrName>ppt_w</p:attrName>
                                        </p:attrNameLst>
                                      </p:cBhvr>
                                      <p:tavLst>
                                        <p:tav tm="0">
                                          <p:val>
                                            <p:fltVal val="0"/>
                                          </p:val>
                                        </p:tav>
                                        <p:tav tm="100000">
                                          <p:val>
                                            <p:strVal val="#ppt_w"/>
                                          </p:val>
                                        </p:tav>
                                      </p:tavLst>
                                    </p:anim>
                                    <p:anim calcmode="lin" valueType="num">
                                      <p:cBhvr>
                                        <p:cTn id="22" dur="2250" fill="hold"/>
                                        <p:tgtEl>
                                          <p:spTgt spid="2"/>
                                        </p:tgtEl>
                                        <p:attrNameLst>
                                          <p:attrName>ppt_h</p:attrName>
                                        </p:attrNameLst>
                                      </p:cBhvr>
                                      <p:tavLst>
                                        <p:tav tm="0">
                                          <p:val>
                                            <p:fltVal val="0"/>
                                          </p:val>
                                        </p:tav>
                                        <p:tav tm="100000">
                                          <p:val>
                                            <p:strVal val="#ppt_h"/>
                                          </p:val>
                                        </p:tav>
                                      </p:tavLst>
                                    </p:anim>
                                    <p:animEffect transition="in" filter="fade">
                                      <p:cBhvr>
                                        <p:cTn id="23" dur="2250"/>
                                        <p:tgtEl>
                                          <p:spTgt spid="2"/>
                                        </p:tgtEl>
                                      </p:cBhvr>
                                    </p:animEffect>
                                  </p:childTnLst>
                                </p:cTn>
                              </p:par>
                            </p:childTnLst>
                          </p:cTn>
                        </p:par>
                        <p:par>
                          <p:cTn id="24" fill="hold">
                            <p:stCondLst>
                              <p:cond delay="4250"/>
                            </p:stCondLst>
                            <p:childTnLst>
                              <p:par>
                                <p:cTn id="25" presetID="31" presetClass="entr" presetSubtype="0" fill="hold" nodeType="after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fltVal val="0"/>
                                          </p:val>
                                        </p:tav>
                                        <p:tav tm="100000">
                                          <p:val>
                                            <p:strVal val="#ppt_w"/>
                                          </p:val>
                                        </p:tav>
                                      </p:tavLst>
                                    </p:anim>
                                    <p:anim calcmode="lin" valueType="num">
                                      <p:cBhvr>
                                        <p:cTn id="28" dur="1000" fill="hold"/>
                                        <p:tgtEl>
                                          <p:spTgt spid="4"/>
                                        </p:tgtEl>
                                        <p:attrNameLst>
                                          <p:attrName>ppt_h</p:attrName>
                                        </p:attrNameLst>
                                      </p:cBhvr>
                                      <p:tavLst>
                                        <p:tav tm="0">
                                          <p:val>
                                            <p:fltVal val="0"/>
                                          </p:val>
                                        </p:tav>
                                        <p:tav tm="100000">
                                          <p:val>
                                            <p:strVal val="#ppt_h"/>
                                          </p:val>
                                        </p:tav>
                                      </p:tavLst>
                                    </p:anim>
                                    <p:anim calcmode="lin" valueType="num">
                                      <p:cBhvr>
                                        <p:cTn id="29" dur="1000" fill="hold"/>
                                        <p:tgtEl>
                                          <p:spTgt spid="4"/>
                                        </p:tgtEl>
                                        <p:attrNameLst>
                                          <p:attrName>style.rotation</p:attrName>
                                        </p:attrNameLst>
                                      </p:cBhvr>
                                      <p:tavLst>
                                        <p:tav tm="0">
                                          <p:val>
                                            <p:fltVal val="90"/>
                                          </p:val>
                                        </p:tav>
                                        <p:tav tm="100000">
                                          <p:val>
                                            <p:fltVal val="0"/>
                                          </p:val>
                                        </p:tav>
                                      </p:tavLst>
                                    </p:anim>
                                    <p:animEffect transition="in" filter="fade">
                                      <p:cBhvr>
                                        <p:cTn id="30" dur="1000"/>
                                        <p:tgtEl>
                                          <p:spTgt spid="4"/>
                                        </p:tgtEl>
                                      </p:cBhvr>
                                    </p:animEffect>
                                  </p:childTnLst>
                                </p:cTn>
                              </p:par>
                            </p:childTnLst>
                          </p:cTn>
                        </p:par>
                        <p:par>
                          <p:cTn id="31" fill="hold">
                            <p:stCondLst>
                              <p:cond delay="5250"/>
                            </p:stCondLst>
                            <p:childTnLst>
                              <p:par>
                                <p:cTn id="32" presetID="31" presetClass="entr" presetSubtype="0" fill="hold" grpId="0" nodeType="afterEffect">
                                  <p:stCondLst>
                                    <p:cond delay="0"/>
                                  </p:stCondLst>
                                  <p:iterate type="lt">
                                    <p:tmPct val="5000"/>
                                  </p:iterate>
                                  <p:childTnLst>
                                    <p:set>
                                      <p:cBhvr>
                                        <p:cTn id="33" dur="1" fill="hold">
                                          <p:stCondLst>
                                            <p:cond delay="0"/>
                                          </p:stCondLst>
                                        </p:cTn>
                                        <p:tgtEl>
                                          <p:spTgt spid="15"/>
                                        </p:tgtEl>
                                        <p:attrNameLst>
                                          <p:attrName>style.visibility</p:attrName>
                                        </p:attrNameLst>
                                      </p:cBhvr>
                                      <p:to>
                                        <p:strVal val="visible"/>
                                      </p:to>
                                    </p:set>
                                    <p:anim calcmode="lin" valueType="num">
                                      <p:cBhvr>
                                        <p:cTn id="34" dur="2000" fill="hold"/>
                                        <p:tgtEl>
                                          <p:spTgt spid="15"/>
                                        </p:tgtEl>
                                        <p:attrNameLst>
                                          <p:attrName>ppt_w</p:attrName>
                                        </p:attrNameLst>
                                      </p:cBhvr>
                                      <p:tavLst>
                                        <p:tav tm="0">
                                          <p:val>
                                            <p:fltVal val="0"/>
                                          </p:val>
                                        </p:tav>
                                        <p:tav tm="100000">
                                          <p:val>
                                            <p:strVal val="#ppt_w"/>
                                          </p:val>
                                        </p:tav>
                                      </p:tavLst>
                                    </p:anim>
                                    <p:anim calcmode="lin" valueType="num">
                                      <p:cBhvr>
                                        <p:cTn id="35" dur="2000" fill="hold"/>
                                        <p:tgtEl>
                                          <p:spTgt spid="15"/>
                                        </p:tgtEl>
                                        <p:attrNameLst>
                                          <p:attrName>ppt_h</p:attrName>
                                        </p:attrNameLst>
                                      </p:cBhvr>
                                      <p:tavLst>
                                        <p:tav tm="0">
                                          <p:val>
                                            <p:fltVal val="0"/>
                                          </p:val>
                                        </p:tav>
                                        <p:tav tm="100000">
                                          <p:val>
                                            <p:strVal val="#ppt_h"/>
                                          </p:val>
                                        </p:tav>
                                      </p:tavLst>
                                    </p:anim>
                                    <p:anim calcmode="lin" valueType="num">
                                      <p:cBhvr>
                                        <p:cTn id="36" dur="2000" fill="hold"/>
                                        <p:tgtEl>
                                          <p:spTgt spid="15"/>
                                        </p:tgtEl>
                                        <p:attrNameLst>
                                          <p:attrName>style.rotation</p:attrName>
                                        </p:attrNameLst>
                                      </p:cBhvr>
                                      <p:tavLst>
                                        <p:tav tm="0">
                                          <p:val>
                                            <p:fltVal val="90"/>
                                          </p:val>
                                        </p:tav>
                                        <p:tav tm="100000">
                                          <p:val>
                                            <p:fltVal val="0"/>
                                          </p:val>
                                        </p:tav>
                                      </p:tavLst>
                                    </p:anim>
                                    <p:animEffect transition="in" filter="fade">
                                      <p:cBhvr>
                                        <p:cTn id="37"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endParaRPr lang="en-US" b="1" dirty="0"/>
          </a:p>
        </p:txBody>
      </p:sp>
      <p:sp>
        <p:nvSpPr>
          <p:cNvPr id="3" name="Content Placeholder 2"/>
          <p:cNvSpPr>
            <a:spLocks noGrp="1"/>
          </p:cNvSpPr>
          <p:nvPr>
            <p:ph idx="1"/>
          </p:nvPr>
        </p:nvSpPr>
        <p:spPr>
          <a:xfrm>
            <a:off x="2443397" y="1554162"/>
            <a:ext cx="6548203" cy="4525963"/>
          </a:xfrm>
        </p:spPr>
        <p:txBody>
          <a:bodyPr>
            <a:normAutofit fontScale="92500" lnSpcReduction="20000"/>
          </a:bodyPr>
          <a:lstStyle/>
          <a:p>
            <a:pPr marL="0" indent="0">
              <a:buNone/>
            </a:pPr>
            <a:endParaRPr lang="ar-SA" dirty="0" smtClean="0"/>
          </a:p>
          <a:p>
            <a:r>
              <a:rPr lang="ar-EG" altLang="ar-EG" sz="4000" b="1" dirty="0"/>
              <a:t>التوجهات فى مجال استراتيجيات التدريس</a:t>
            </a:r>
          </a:p>
          <a:p>
            <a:r>
              <a:rPr lang="ar-EG" altLang="ar-EG" sz="4000" b="1" dirty="0"/>
              <a:t>الأوات </a:t>
            </a:r>
            <a:r>
              <a:rPr lang="ar-SA" altLang="ar-EG" sz="4000" b="1" dirty="0"/>
              <a:t>البحثية</a:t>
            </a:r>
            <a:r>
              <a:rPr lang="ar-EG" altLang="ar-EG" sz="4000" b="1" dirty="0"/>
              <a:t> </a:t>
            </a:r>
            <a:r>
              <a:rPr lang="ar-SA" altLang="ar-EG" sz="4000" b="1" dirty="0"/>
              <a:t>المستخدمة</a:t>
            </a:r>
            <a:endParaRPr lang="ar-EG" altLang="ar-EG" sz="4000" b="1" dirty="0"/>
          </a:p>
          <a:p>
            <a:r>
              <a:rPr lang="ar-EG" altLang="ar-EG" sz="4000" b="1" dirty="0"/>
              <a:t>القيمة العلمية والتطبيقية للبحث</a:t>
            </a:r>
          </a:p>
          <a:p>
            <a:r>
              <a:rPr lang="ar-EG" altLang="ar-EG" sz="4000" b="1" dirty="0"/>
              <a:t>علاقة البحث بتطوير التخصص وحاجة الميدان إليه</a:t>
            </a:r>
          </a:p>
          <a:p>
            <a:endParaRPr lang="ar-SA" b="1" dirty="0" smtClean="0"/>
          </a:p>
          <a:p>
            <a:endParaRPr lang="en-US" dirty="0"/>
          </a:p>
        </p:txBody>
      </p:sp>
      <p:pic>
        <p:nvPicPr>
          <p:cNvPr id="5" name="Picture 4" descr="C:\Users\mohamed seed\Desktop\images.jpg"/>
          <p:cNvPicPr/>
          <p:nvPr/>
        </p:nvPicPr>
        <p:blipFill>
          <a:blip r:embed="rId2" cstate="print"/>
          <a:srcRect/>
          <a:stretch>
            <a:fillRect/>
          </a:stretch>
        </p:blipFill>
        <p:spPr bwMode="auto">
          <a:xfrm>
            <a:off x="174812" y="1295400"/>
            <a:ext cx="2675965" cy="4784725"/>
          </a:xfrm>
          <a:prstGeom prst="rect">
            <a:avLst/>
          </a:prstGeom>
          <a:noFill/>
          <a:ln w="9525">
            <a:noFill/>
            <a:miter lim="800000"/>
            <a:headEnd/>
            <a:tailEnd/>
          </a:ln>
        </p:spPr>
      </p:pic>
    </p:spTree>
    <p:extLst>
      <p:ext uri="{BB962C8B-B14F-4D97-AF65-F5344CB8AC3E}">
        <p14:creationId xmlns:p14="http://schemas.microsoft.com/office/powerpoint/2010/main" val="23651392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الجمعية المصرية للدراسات الاجتماعية</a:t>
            </a:r>
            <a:endParaRPr lang="en-US" b="1" dirty="0"/>
          </a:p>
        </p:txBody>
      </p:sp>
      <p:sp>
        <p:nvSpPr>
          <p:cNvPr id="3" name="Content Placeholder 2"/>
          <p:cNvSpPr>
            <a:spLocks noGrp="1"/>
          </p:cNvSpPr>
          <p:nvPr>
            <p:ph idx="1"/>
          </p:nvPr>
        </p:nvSpPr>
        <p:spPr>
          <a:xfrm>
            <a:off x="2443397" y="1554162"/>
            <a:ext cx="6548203" cy="4525963"/>
          </a:xfrm>
        </p:spPr>
        <p:txBody>
          <a:bodyPr/>
          <a:lstStyle/>
          <a:p>
            <a:pPr marL="0" indent="0">
              <a:buNone/>
            </a:pPr>
            <a:endParaRPr lang="ar-SA" dirty="0" smtClean="0"/>
          </a:p>
          <a:p>
            <a:r>
              <a:rPr lang="ar-SA" sz="4000" b="1" dirty="0" smtClean="0"/>
              <a:t>نشأة الجمعية</a:t>
            </a:r>
          </a:p>
          <a:p>
            <a:r>
              <a:rPr lang="ar-SA" sz="4000" b="1" dirty="0" smtClean="0"/>
              <a:t>أهدافها.</a:t>
            </a:r>
            <a:endParaRPr lang="ar-SA" sz="4000" b="1" dirty="0"/>
          </a:p>
          <a:p>
            <a:r>
              <a:rPr lang="ar-SA" sz="4000" b="1" dirty="0" smtClean="0"/>
              <a:t>أهم البحوث المنشورة بها فى تخصص مناهج وطرق تدريس المواد الفلسفية موضحا مايلى:</a:t>
            </a:r>
            <a:endParaRPr lang="en-US" sz="4000" dirty="0"/>
          </a:p>
          <a:p>
            <a:endParaRPr lang="ar-SA" b="1" dirty="0" smtClean="0"/>
          </a:p>
          <a:p>
            <a:endParaRPr lang="en-US" dirty="0"/>
          </a:p>
        </p:txBody>
      </p:sp>
      <p:pic>
        <p:nvPicPr>
          <p:cNvPr id="5" name="Picture 4" descr="C:\Users\mohamed seed\Desktop\images.jpg"/>
          <p:cNvPicPr/>
          <p:nvPr/>
        </p:nvPicPr>
        <p:blipFill>
          <a:blip r:embed="rId2" cstate="print"/>
          <a:srcRect/>
          <a:stretch>
            <a:fillRect/>
          </a:stretch>
        </p:blipFill>
        <p:spPr bwMode="auto">
          <a:xfrm>
            <a:off x="174812" y="1295400"/>
            <a:ext cx="2675965" cy="4784725"/>
          </a:xfrm>
          <a:prstGeom prst="rect">
            <a:avLst/>
          </a:prstGeom>
          <a:noFill/>
          <a:ln w="9525">
            <a:noFill/>
            <a:miter lim="800000"/>
            <a:headEnd/>
            <a:tailEnd/>
          </a:ln>
        </p:spPr>
      </p:pic>
    </p:spTree>
    <p:extLst>
      <p:ext uri="{BB962C8B-B14F-4D97-AF65-F5344CB8AC3E}">
        <p14:creationId xmlns:p14="http://schemas.microsoft.com/office/powerpoint/2010/main" val="413260600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الجمعية المصرية للدراسات الاجتماعية</a:t>
            </a:r>
            <a:endParaRPr lang="en-US" b="1" dirty="0"/>
          </a:p>
        </p:txBody>
      </p:sp>
      <p:sp>
        <p:nvSpPr>
          <p:cNvPr id="3" name="Content Placeholder 2"/>
          <p:cNvSpPr>
            <a:spLocks noGrp="1"/>
          </p:cNvSpPr>
          <p:nvPr>
            <p:ph idx="1"/>
          </p:nvPr>
        </p:nvSpPr>
        <p:spPr>
          <a:xfrm>
            <a:off x="1196788" y="1554162"/>
            <a:ext cx="7794812" cy="4525963"/>
          </a:xfrm>
        </p:spPr>
        <p:txBody>
          <a:bodyPr>
            <a:normAutofit fontScale="92500"/>
          </a:bodyPr>
          <a:lstStyle/>
          <a:p>
            <a:pPr marL="0" indent="0">
              <a:buNone/>
            </a:pPr>
            <a:endParaRPr lang="ar-SA" dirty="0" smtClean="0"/>
          </a:p>
          <a:p>
            <a:r>
              <a:rPr lang="ar-EG" altLang="ar-EG" sz="4000" b="1" dirty="0"/>
              <a:t>التوجهات فى مجال استراتيجيات التدريس</a:t>
            </a:r>
          </a:p>
          <a:p>
            <a:r>
              <a:rPr lang="ar-EG" altLang="ar-EG" sz="4000" b="1" dirty="0" smtClean="0"/>
              <a:t>الأوات </a:t>
            </a:r>
            <a:r>
              <a:rPr lang="ar-SA" altLang="ar-EG" sz="4000" b="1" dirty="0" smtClean="0"/>
              <a:t>البحثية</a:t>
            </a:r>
            <a:r>
              <a:rPr lang="ar-EG" altLang="ar-EG" sz="4000" b="1" dirty="0" smtClean="0"/>
              <a:t> </a:t>
            </a:r>
            <a:r>
              <a:rPr lang="ar-SA" altLang="ar-EG" sz="4000" b="1" dirty="0" smtClean="0"/>
              <a:t>المستخدمة</a:t>
            </a:r>
            <a:endParaRPr lang="ar-EG" altLang="ar-EG" sz="4000" b="1" dirty="0"/>
          </a:p>
          <a:p>
            <a:r>
              <a:rPr lang="ar-EG" altLang="ar-EG" sz="4000" b="1" dirty="0" smtClean="0"/>
              <a:t>القيمة </a:t>
            </a:r>
            <a:r>
              <a:rPr lang="ar-EG" altLang="ar-EG" sz="4000" b="1" dirty="0"/>
              <a:t>العلمية والتطبيقية للبحث</a:t>
            </a:r>
          </a:p>
          <a:p>
            <a:r>
              <a:rPr lang="ar-EG" altLang="ar-EG" sz="4000" b="1" dirty="0"/>
              <a:t>علاقة البحث بتطوير التخصص وحاجة الميدان إليه</a:t>
            </a:r>
          </a:p>
          <a:p>
            <a:endParaRPr lang="ar-SA" b="1" dirty="0" smtClean="0"/>
          </a:p>
          <a:p>
            <a:endParaRPr lang="en-US" dirty="0"/>
          </a:p>
        </p:txBody>
      </p:sp>
    </p:spTree>
    <p:extLst>
      <p:ext uri="{BB962C8B-B14F-4D97-AF65-F5344CB8AC3E}">
        <p14:creationId xmlns:p14="http://schemas.microsoft.com/office/powerpoint/2010/main" val="1932958011"/>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087138" y="1567299"/>
            <a:ext cx="2895595" cy="4821401"/>
            <a:chOff x="3372789" y="1490859"/>
            <a:chExt cx="2895595" cy="4821401"/>
          </a:xfrm>
        </p:grpSpPr>
        <p:sp>
          <p:nvSpPr>
            <p:cNvPr id="9" name="Freeform 8"/>
            <p:cNvSpPr/>
            <p:nvPr/>
          </p:nvSpPr>
          <p:spPr>
            <a:xfrm>
              <a:off x="3859306" y="3329677"/>
              <a:ext cx="1956001" cy="1579311"/>
            </a:xfrm>
            <a:custGeom>
              <a:avLst/>
              <a:gdLst>
                <a:gd name="connsiteX0" fmla="*/ 0 w 1725795"/>
                <a:gd name="connsiteY0" fmla="*/ 811315 h 1622629"/>
                <a:gd name="connsiteX1" fmla="*/ 862898 w 1725795"/>
                <a:gd name="connsiteY1" fmla="*/ 0 h 1622629"/>
                <a:gd name="connsiteX2" fmla="*/ 1725796 w 1725795"/>
                <a:gd name="connsiteY2" fmla="*/ 811315 h 1622629"/>
                <a:gd name="connsiteX3" fmla="*/ 862898 w 1725795"/>
                <a:gd name="connsiteY3" fmla="*/ 1622630 h 1622629"/>
                <a:gd name="connsiteX4" fmla="*/ 0 w 1725795"/>
                <a:gd name="connsiteY4" fmla="*/ 811315 h 1622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795" h="1622629">
                  <a:moveTo>
                    <a:pt x="0" y="811315"/>
                  </a:moveTo>
                  <a:cubicBezTo>
                    <a:pt x="0" y="363238"/>
                    <a:pt x="386333" y="0"/>
                    <a:pt x="862898" y="0"/>
                  </a:cubicBezTo>
                  <a:cubicBezTo>
                    <a:pt x="1339463" y="0"/>
                    <a:pt x="1725796" y="363238"/>
                    <a:pt x="1725796" y="811315"/>
                  </a:cubicBezTo>
                  <a:cubicBezTo>
                    <a:pt x="1725796" y="1259392"/>
                    <a:pt x="1339463" y="1622630"/>
                    <a:pt x="862898" y="1622630"/>
                  </a:cubicBezTo>
                  <a:cubicBezTo>
                    <a:pt x="386333" y="1622630"/>
                    <a:pt x="0" y="1259392"/>
                    <a:pt x="0" y="811315"/>
                  </a:cubicBezTo>
                  <a:close/>
                </a:path>
              </a:pathLst>
            </a:custGeom>
            <a:solidFill>
              <a:srgbClr val="8E0000"/>
            </a:solidFill>
            <a:scene3d>
              <a:camera prst="orthographicFront"/>
              <a:lightRig rig="threePt" dir="t"/>
            </a:scene3d>
            <a:sp3d>
              <a:bevelT w="1778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297" tIns="273189" rIns="288297" bIns="273189" numCol="1" spcCol="1270" anchor="ctr" anchorCtr="0">
              <a:noAutofit/>
            </a:bodyPr>
            <a:lstStyle/>
            <a:p>
              <a:pPr algn="ctr"/>
              <a:r>
                <a:rPr lang="ar-SA" sz="32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قضايا بحثية</a:t>
              </a:r>
              <a:endParaRPr lang="ar-EG" sz="32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8" name="Rectangle 17"/>
            <p:cNvSpPr/>
            <p:nvPr/>
          </p:nvSpPr>
          <p:spPr>
            <a:xfrm>
              <a:off x="3451345" y="5764418"/>
              <a:ext cx="2817039" cy="547842"/>
            </a:xfrm>
            <a:prstGeom prst="rect">
              <a:avLst/>
            </a:prstGeom>
            <a:effectLst>
              <a:outerShdw blurRad="50800" dist="38100" algn="l" rotWithShape="0">
                <a:prstClr val="black">
                  <a:alpha val="40000"/>
                </a:prstClr>
              </a:outerShdw>
            </a:effectLst>
          </p:spPr>
          <p:txBody>
            <a:bodyPr wrap="square">
              <a:spAutoFit/>
            </a:bodyPr>
            <a:lstStyle/>
            <a:p>
              <a:pPr lvl="0" algn="ctr" defTabSz="1244600">
                <a:lnSpc>
                  <a:spcPct val="90000"/>
                </a:lnSpc>
                <a:spcBef>
                  <a:spcPct val="0"/>
                </a:spcBef>
                <a:spcAft>
                  <a:spcPct val="35000"/>
                </a:spcAft>
              </a:pPr>
              <a:endParaRPr lang="ar-EG" sz="3200" dirty="0">
                <a:solidFill>
                  <a:srgbClr val="FFFF00"/>
                </a:solidFill>
                <a:cs typeface="AF_Najed" pitchFamily="2" charset="-78"/>
              </a:endParaRPr>
            </a:p>
          </p:txBody>
        </p:sp>
        <p:sp>
          <p:nvSpPr>
            <p:cNvPr id="19" name="Rectangle 18"/>
            <p:cNvSpPr/>
            <p:nvPr/>
          </p:nvSpPr>
          <p:spPr>
            <a:xfrm>
              <a:off x="3372789" y="1490859"/>
              <a:ext cx="1888760" cy="535531"/>
            </a:xfrm>
            <a:prstGeom prst="rect">
              <a:avLst/>
            </a:prstGeom>
            <a:effectLst>
              <a:outerShdw blurRad="50800" dist="38100" dir="2700000" algn="tl" rotWithShape="0">
                <a:prstClr val="black">
                  <a:alpha val="40000"/>
                </a:prstClr>
              </a:outerShdw>
            </a:effectLst>
          </p:spPr>
          <p:txBody>
            <a:bodyPr wrap="square">
              <a:spAutoFit/>
            </a:bodyPr>
            <a:lstStyle/>
            <a:p>
              <a:pPr algn="ctr" defTabSz="1244600">
                <a:lnSpc>
                  <a:spcPct val="90000"/>
                </a:lnSpc>
                <a:spcBef>
                  <a:spcPct val="0"/>
                </a:spcBef>
                <a:spcAft>
                  <a:spcPct val="35000"/>
                </a:spcAft>
              </a:pPr>
              <a:endParaRPr lang="en-US" sz="3200" b="1" dirty="0">
                <a:solidFill>
                  <a:srgbClr val="FFFF00"/>
                </a:solidFill>
                <a:cs typeface="AF_Najed" pitchFamily="2" charset="-78"/>
              </a:endParaRPr>
            </a:p>
          </p:txBody>
        </p:sp>
      </p:grpSp>
      <p:sp>
        <p:nvSpPr>
          <p:cNvPr id="22" name="Freeform 21"/>
          <p:cNvSpPr/>
          <p:nvPr/>
        </p:nvSpPr>
        <p:spPr>
          <a:xfrm>
            <a:off x="5641317" y="4120769"/>
            <a:ext cx="682832" cy="55194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23" name="Freeform 22"/>
          <p:cNvSpPr/>
          <p:nvPr/>
        </p:nvSpPr>
        <p:spPr>
          <a:xfrm>
            <a:off x="6324149" y="3179370"/>
            <a:ext cx="2535835" cy="2434741"/>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algn="ctr" defTabSz="1244600">
              <a:lnSpc>
                <a:spcPct val="90000"/>
              </a:lnSpc>
              <a:spcBef>
                <a:spcPct val="0"/>
              </a:spcBef>
              <a:spcAft>
                <a:spcPct val="35000"/>
              </a:spcAft>
            </a:pPr>
            <a:r>
              <a:rPr lang="ar-SA" sz="2800" b="1" u="sng" dirty="0"/>
              <a:t>توثيق المراجع </a:t>
            </a:r>
            <a:endParaRPr lang="ar-EG" sz="2800" b="1" u="sng" dirty="0"/>
          </a:p>
        </p:txBody>
      </p:sp>
      <p:sp>
        <p:nvSpPr>
          <p:cNvPr id="25" name="Freeform 24">
            <a:hlinkClick r:id="rId2" action="ppaction://hlinksldjump"/>
          </p:cNvPr>
          <p:cNvSpPr/>
          <p:nvPr/>
        </p:nvSpPr>
        <p:spPr>
          <a:xfrm>
            <a:off x="304800" y="3629005"/>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a:lnSpc>
                <a:spcPct val="90000"/>
              </a:lnSpc>
              <a:spcBef>
                <a:spcPct val="0"/>
              </a:spcBef>
              <a:spcAft>
                <a:spcPct val="35000"/>
              </a:spcAft>
            </a:pPr>
            <a:r>
              <a:rPr lang="ar-SA" sz="2800" b="1" u="sng" dirty="0" smtClean="0"/>
              <a:t>تصميم أدوات البحث</a:t>
            </a:r>
            <a:endParaRPr lang="ar-EG" sz="2800" dirty="0">
              <a:solidFill>
                <a:srgbClr val="FFFF00"/>
              </a:solidFill>
              <a:cs typeface="AF_Najed" pitchFamily="2" charset="-78"/>
            </a:endParaRPr>
          </a:p>
        </p:txBody>
      </p:sp>
      <p:sp>
        <p:nvSpPr>
          <p:cNvPr id="26" name="Freeform 25"/>
          <p:cNvSpPr/>
          <p:nvPr/>
        </p:nvSpPr>
        <p:spPr>
          <a:xfrm>
            <a:off x="2744099" y="4184282"/>
            <a:ext cx="720264" cy="455930"/>
          </a:xfrm>
          <a:custGeom>
            <a:avLst/>
            <a:gdLst>
              <a:gd name="connsiteX0" fmla="*/ 0 w 280694"/>
              <a:gd name="connsiteY0" fmla="*/ 93687 h 468434"/>
              <a:gd name="connsiteX1" fmla="*/ 140347 w 280694"/>
              <a:gd name="connsiteY1" fmla="*/ 93687 h 468434"/>
              <a:gd name="connsiteX2" fmla="*/ 140347 w 280694"/>
              <a:gd name="connsiteY2" fmla="*/ 0 h 468434"/>
              <a:gd name="connsiteX3" fmla="*/ 280694 w 280694"/>
              <a:gd name="connsiteY3" fmla="*/ 234217 h 468434"/>
              <a:gd name="connsiteX4" fmla="*/ 140347 w 280694"/>
              <a:gd name="connsiteY4" fmla="*/ 468434 h 468434"/>
              <a:gd name="connsiteX5" fmla="*/ 140347 w 280694"/>
              <a:gd name="connsiteY5" fmla="*/ 374747 h 468434"/>
              <a:gd name="connsiteX6" fmla="*/ 0 w 280694"/>
              <a:gd name="connsiteY6" fmla="*/ 374747 h 468434"/>
              <a:gd name="connsiteX7" fmla="*/ 0 w 280694"/>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694" h="468434">
                <a:moveTo>
                  <a:pt x="280694" y="374747"/>
                </a:moveTo>
                <a:lnTo>
                  <a:pt x="140347" y="374747"/>
                </a:lnTo>
                <a:lnTo>
                  <a:pt x="140347" y="468434"/>
                </a:lnTo>
                <a:lnTo>
                  <a:pt x="0" y="234217"/>
                </a:lnTo>
                <a:lnTo>
                  <a:pt x="140347" y="0"/>
                </a:lnTo>
                <a:lnTo>
                  <a:pt x="140347" y="93687"/>
                </a:lnTo>
                <a:lnTo>
                  <a:pt x="280694" y="93687"/>
                </a:lnTo>
                <a:lnTo>
                  <a:pt x="280694" y="37474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31" name="Title 30"/>
          <p:cNvSpPr>
            <a:spLocks noGrp="1"/>
          </p:cNvSpPr>
          <p:nvPr>
            <p:ph type="title"/>
          </p:nvPr>
        </p:nvSpPr>
        <p:spPr/>
        <p:txBody>
          <a:bodyPr/>
          <a:lstStyle/>
          <a:p>
            <a:endParaRPr lang="en-US" dirty="0"/>
          </a:p>
        </p:txBody>
      </p:sp>
      <p:sp>
        <p:nvSpPr>
          <p:cNvPr id="13" name="Freeform 12"/>
          <p:cNvSpPr/>
          <p:nvPr/>
        </p:nvSpPr>
        <p:spPr>
          <a:xfrm rot="5400000">
            <a:off x="4191523" y="2815045"/>
            <a:ext cx="720264" cy="455930"/>
          </a:xfrm>
          <a:custGeom>
            <a:avLst/>
            <a:gdLst>
              <a:gd name="connsiteX0" fmla="*/ 0 w 280694"/>
              <a:gd name="connsiteY0" fmla="*/ 93687 h 468434"/>
              <a:gd name="connsiteX1" fmla="*/ 140347 w 280694"/>
              <a:gd name="connsiteY1" fmla="*/ 93687 h 468434"/>
              <a:gd name="connsiteX2" fmla="*/ 140347 w 280694"/>
              <a:gd name="connsiteY2" fmla="*/ 0 h 468434"/>
              <a:gd name="connsiteX3" fmla="*/ 280694 w 280694"/>
              <a:gd name="connsiteY3" fmla="*/ 234217 h 468434"/>
              <a:gd name="connsiteX4" fmla="*/ 140347 w 280694"/>
              <a:gd name="connsiteY4" fmla="*/ 468434 h 468434"/>
              <a:gd name="connsiteX5" fmla="*/ 140347 w 280694"/>
              <a:gd name="connsiteY5" fmla="*/ 374747 h 468434"/>
              <a:gd name="connsiteX6" fmla="*/ 0 w 280694"/>
              <a:gd name="connsiteY6" fmla="*/ 374747 h 468434"/>
              <a:gd name="connsiteX7" fmla="*/ 0 w 280694"/>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694" h="468434">
                <a:moveTo>
                  <a:pt x="280694" y="374747"/>
                </a:moveTo>
                <a:lnTo>
                  <a:pt x="140347" y="374747"/>
                </a:lnTo>
                <a:lnTo>
                  <a:pt x="140347" y="468434"/>
                </a:lnTo>
                <a:lnTo>
                  <a:pt x="0" y="234217"/>
                </a:lnTo>
                <a:lnTo>
                  <a:pt x="140347" y="0"/>
                </a:lnTo>
                <a:lnTo>
                  <a:pt x="140347" y="93687"/>
                </a:lnTo>
                <a:lnTo>
                  <a:pt x="280694" y="93687"/>
                </a:lnTo>
                <a:lnTo>
                  <a:pt x="280694" y="37474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15" name="Freeform 14">
            <a:hlinkClick r:id="rId2" action="ppaction://hlinksldjump"/>
          </p:cNvPr>
          <p:cNvSpPr/>
          <p:nvPr/>
        </p:nvSpPr>
        <p:spPr>
          <a:xfrm>
            <a:off x="3277045" y="1239058"/>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a:lnSpc>
                <a:spcPct val="90000"/>
              </a:lnSpc>
              <a:spcBef>
                <a:spcPct val="0"/>
              </a:spcBef>
              <a:spcAft>
                <a:spcPct val="35000"/>
              </a:spcAft>
            </a:pPr>
            <a:r>
              <a:rPr lang="ar-SA" sz="2800" b="1" u="sng" dirty="0" smtClean="0"/>
              <a:t>مهارات البحث العلمى وأخلاقياته</a:t>
            </a:r>
            <a:endParaRPr lang="ar-EG" sz="2800" dirty="0">
              <a:solidFill>
                <a:srgbClr val="FFFF00"/>
              </a:solidFill>
              <a:cs typeface="AF_Najed" pitchFamily="2" charset="-78"/>
            </a:endParaRPr>
          </a:p>
        </p:txBody>
      </p:sp>
    </p:spTree>
    <p:extLst>
      <p:ext uri="{BB962C8B-B14F-4D97-AF65-F5344CB8AC3E}">
        <p14:creationId xmlns:p14="http://schemas.microsoft.com/office/powerpoint/2010/main" val="2252225683"/>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2"/>
                                        </p:tgtEl>
                                        <p:attrNameLst>
                                          <p:attrName>style.visibility</p:attrName>
                                        </p:attrNameLst>
                                      </p:cBhvr>
                                      <p:to>
                                        <p:strVal val="visible"/>
                                      </p:to>
                                    </p:set>
                                    <p:anim calcmode="lin" valueType="num">
                                      <p:cBhvr>
                                        <p:cTn id="13" dur="1000" fill="hold"/>
                                        <p:tgtEl>
                                          <p:spTgt spid="22"/>
                                        </p:tgtEl>
                                        <p:attrNameLst>
                                          <p:attrName>ppt_w</p:attrName>
                                        </p:attrNameLst>
                                      </p:cBhvr>
                                      <p:tavLst>
                                        <p:tav tm="0">
                                          <p:val>
                                            <p:fltVal val="0"/>
                                          </p:val>
                                        </p:tav>
                                        <p:tav tm="100000">
                                          <p:val>
                                            <p:strVal val="#ppt_w"/>
                                          </p:val>
                                        </p:tav>
                                      </p:tavLst>
                                    </p:anim>
                                    <p:anim calcmode="lin" valueType="num">
                                      <p:cBhvr>
                                        <p:cTn id="14" dur="1000" fill="hold"/>
                                        <p:tgtEl>
                                          <p:spTgt spid="22"/>
                                        </p:tgtEl>
                                        <p:attrNameLst>
                                          <p:attrName>ppt_h</p:attrName>
                                        </p:attrNameLst>
                                      </p:cBhvr>
                                      <p:tavLst>
                                        <p:tav tm="0">
                                          <p:val>
                                            <p:fltVal val="0"/>
                                          </p:val>
                                        </p:tav>
                                        <p:tav tm="100000">
                                          <p:val>
                                            <p:strVal val="#ppt_h"/>
                                          </p:val>
                                        </p:tav>
                                      </p:tavLst>
                                    </p:anim>
                                    <p:anim calcmode="lin" valueType="num">
                                      <p:cBhvr>
                                        <p:cTn id="15" dur="1000" fill="hold"/>
                                        <p:tgtEl>
                                          <p:spTgt spid="22"/>
                                        </p:tgtEl>
                                        <p:attrNameLst>
                                          <p:attrName>style.rotation</p:attrName>
                                        </p:attrNameLst>
                                      </p:cBhvr>
                                      <p:tavLst>
                                        <p:tav tm="0">
                                          <p:val>
                                            <p:fltVal val="90"/>
                                          </p:val>
                                        </p:tav>
                                        <p:tav tm="100000">
                                          <p:val>
                                            <p:fltVal val="0"/>
                                          </p:val>
                                        </p:tav>
                                      </p:tavLst>
                                    </p:anim>
                                    <p:animEffect transition="in" filter="fade">
                                      <p:cBhvr>
                                        <p:cTn id="16" dur="1000"/>
                                        <p:tgtEl>
                                          <p:spTgt spid="22"/>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fltVal val="0"/>
                                          </p:val>
                                        </p:tav>
                                        <p:tav tm="100000">
                                          <p:val>
                                            <p:strVal val="#ppt_w"/>
                                          </p:val>
                                        </p:tav>
                                      </p:tavLst>
                                    </p:anim>
                                    <p:anim calcmode="lin" valueType="num">
                                      <p:cBhvr>
                                        <p:cTn id="20" dur="1000" fill="hold"/>
                                        <p:tgtEl>
                                          <p:spTgt spid="26"/>
                                        </p:tgtEl>
                                        <p:attrNameLst>
                                          <p:attrName>ppt_h</p:attrName>
                                        </p:attrNameLst>
                                      </p:cBhvr>
                                      <p:tavLst>
                                        <p:tav tm="0">
                                          <p:val>
                                            <p:fltVal val="0"/>
                                          </p:val>
                                        </p:tav>
                                        <p:tav tm="100000">
                                          <p:val>
                                            <p:strVal val="#ppt_h"/>
                                          </p:val>
                                        </p:tav>
                                      </p:tavLst>
                                    </p:anim>
                                    <p:anim calcmode="lin" valueType="num">
                                      <p:cBhvr>
                                        <p:cTn id="21" dur="1000" fill="hold"/>
                                        <p:tgtEl>
                                          <p:spTgt spid="26"/>
                                        </p:tgtEl>
                                        <p:attrNameLst>
                                          <p:attrName>style.rotation</p:attrName>
                                        </p:attrNameLst>
                                      </p:cBhvr>
                                      <p:tavLst>
                                        <p:tav tm="0">
                                          <p:val>
                                            <p:fltVal val="90"/>
                                          </p:val>
                                        </p:tav>
                                        <p:tav tm="100000">
                                          <p:val>
                                            <p:fltVal val="0"/>
                                          </p:val>
                                        </p:tav>
                                      </p:tavLst>
                                    </p:anim>
                                    <p:animEffect transition="in" filter="fade">
                                      <p:cBhvr>
                                        <p:cTn id="22" dur="1000"/>
                                        <p:tgtEl>
                                          <p:spTgt spid="26"/>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style.rotation</p:attrName>
                                        </p:attrNameLst>
                                      </p:cBhvr>
                                      <p:tavLst>
                                        <p:tav tm="0">
                                          <p:val>
                                            <p:fltVal val="90"/>
                                          </p:val>
                                        </p:tav>
                                        <p:tav tm="100000">
                                          <p:val>
                                            <p:fltVal val="0"/>
                                          </p:val>
                                        </p:tav>
                                      </p:tavLst>
                                    </p:anim>
                                    <p:animEffect transition="in" filter="fade">
                                      <p:cBhvr>
                                        <p:cTn id="28" dur="1000"/>
                                        <p:tgtEl>
                                          <p:spTgt spid="2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par>
                                <p:cTn id="35" presetID="31" presetClass="entr" presetSubtype="0" fill="hold" grpId="0" nodeType="withEffect">
                                  <p:stCondLst>
                                    <p:cond delay="0"/>
                                  </p:stCondLst>
                                  <p:iterate type="lt">
                                    <p:tmPct val="5000"/>
                                  </p:iterate>
                                  <p:childTnLst>
                                    <p:set>
                                      <p:cBhvr>
                                        <p:cTn id="36" dur="1" fill="hold">
                                          <p:stCondLst>
                                            <p:cond delay="0"/>
                                          </p:stCondLst>
                                        </p:cTn>
                                        <p:tgtEl>
                                          <p:spTgt spid="13"/>
                                        </p:tgtEl>
                                        <p:attrNameLst>
                                          <p:attrName>style.visibility</p:attrName>
                                        </p:attrNameLst>
                                      </p:cBhvr>
                                      <p:to>
                                        <p:strVal val="visible"/>
                                      </p:to>
                                    </p:set>
                                    <p:anim calcmode="lin" valueType="num">
                                      <p:cBhvr>
                                        <p:cTn id="37" dur="1000" fill="hold"/>
                                        <p:tgtEl>
                                          <p:spTgt spid="13"/>
                                        </p:tgtEl>
                                        <p:attrNameLst>
                                          <p:attrName>ppt_w</p:attrName>
                                        </p:attrNameLst>
                                      </p:cBhvr>
                                      <p:tavLst>
                                        <p:tav tm="0">
                                          <p:val>
                                            <p:fltVal val="0"/>
                                          </p:val>
                                        </p:tav>
                                        <p:tav tm="100000">
                                          <p:val>
                                            <p:strVal val="#ppt_w"/>
                                          </p:val>
                                        </p:tav>
                                      </p:tavLst>
                                    </p:anim>
                                    <p:anim calcmode="lin" valueType="num">
                                      <p:cBhvr>
                                        <p:cTn id="38" dur="1000" fill="hold"/>
                                        <p:tgtEl>
                                          <p:spTgt spid="13"/>
                                        </p:tgtEl>
                                        <p:attrNameLst>
                                          <p:attrName>ppt_h</p:attrName>
                                        </p:attrNameLst>
                                      </p:cBhvr>
                                      <p:tavLst>
                                        <p:tav tm="0">
                                          <p:val>
                                            <p:fltVal val="0"/>
                                          </p:val>
                                        </p:tav>
                                        <p:tav tm="100000">
                                          <p:val>
                                            <p:strVal val="#ppt_h"/>
                                          </p:val>
                                        </p:tav>
                                      </p:tavLst>
                                    </p:anim>
                                    <p:anim calcmode="lin" valueType="num">
                                      <p:cBhvr>
                                        <p:cTn id="39" dur="1000" fill="hold"/>
                                        <p:tgtEl>
                                          <p:spTgt spid="13"/>
                                        </p:tgtEl>
                                        <p:attrNameLst>
                                          <p:attrName>style.rotation</p:attrName>
                                        </p:attrNameLst>
                                      </p:cBhvr>
                                      <p:tavLst>
                                        <p:tav tm="0">
                                          <p:val>
                                            <p:fltVal val="90"/>
                                          </p:val>
                                        </p:tav>
                                        <p:tav tm="100000">
                                          <p:val>
                                            <p:fltVal val="0"/>
                                          </p:val>
                                        </p:tav>
                                      </p:tavLst>
                                    </p:anim>
                                    <p:animEffect transition="in" filter="fade">
                                      <p:cBhvr>
                                        <p:cTn id="40" dur="1000"/>
                                        <p:tgtEl>
                                          <p:spTgt spid="13"/>
                                        </p:tgtEl>
                                      </p:cBhvr>
                                    </p:animEffect>
                                  </p:childTnLst>
                                </p:cTn>
                              </p:par>
                              <p:par>
                                <p:cTn id="41" presetID="31" presetClass="entr" presetSubtype="0" fill="hold" grpId="0" nodeType="withEffect">
                                  <p:stCondLst>
                                    <p:cond delay="0"/>
                                  </p:stCondLst>
                                  <p:iterate type="lt">
                                    <p:tmPct val="5000"/>
                                  </p:iterate>
                                  <p:childTnLst>
                                    <p:set>
                                      <p:cBhvr>
                                        <p:cTn id="42" dur="1" fill="hold">
                                          <p:stCondLst>
                                            <p:cond delay="0"/>
                                          </p:stCondLst>
                                        </p:cTn>
                                        <p:tgtEl>
                                          <p:spTgt spid="15"/>
                                        </p:tgtEl>
                                        <p:attrNameLst>
                                          <p:attrName>style.visibility</p:attrName>
                                        </p:attrNameLst>
                                      </p:cBhvr>
                                      <p:to>
                                        <p:strVal val="visible"/>
                                      </p:to>
                                    </p:set>
                                    <p:anim calcmode="lin" valueType="num">
                                      <p:cBhvr>
                                        <p:cTn id="43" dur="1000" fill="hold"/>
                                        <p:tgtEl>
                                          <p:spTgt spid="15"/>
                                        </p:tgtEl>
                                        <p:attrNameLst>
                                          <p:attrName>ppt_w</p:attrName>
                                        </p:attrNameLst>
                                      </p:cBhvr>
                                      <p:tavLst>
                                        <p:tav tm="0">
                                          <p:val>
                                            <p:fltVal val="0"/>
                                          </p:val>
                                        </p:tav>
                                        <p:tav tm="100000">
                                          <p:val>
                                            <p:strVal val="#ppt_w"/>
                                          </p:val>
                                        </p:tav>
                                      </p:tavLst>
                                    </p:anim>
                                    <p:anim calcmode="lin" valueType="num">
                                      <p:cBhvr>
                                        <p:cTn id="44" dur="1000" fill="hold"/>
                                        <p:tgtEl>
                                          <p:spTgt spid="15"/>
                                        </p:tgtEl>
                                        <p:attrNameLst>
                                          <p:attrName>ppt_h</p:attrName>
                                        </p:attrNameLst>
                                      </p:cBhvr>
                                      <p:tavLst>
                                        <p:tav tm="0">
                                          <p:val>
                                            <p:fltVal val="0"/>
                                          </p:val>
                                        </p:tav>
                                        <p:tav tm="100000">
                                          <p:val>
                                            <p:strVal val="#ppt_h"/>
                                          </p:val>
                                        </p:tav>
                                      </p:tavLst>
                                    </p:anim>
                                    <p:anim calcmode="lin" valueType="num">
                                      <p:cBhvr>
                                        <p:cTn id="45" dur="1000" fill="hold"/>
                                        <p:tgtEl>
                                          <p:spTgt spid="15"/>
                                        </p:tgtEl>
                                        <p:attrNameLst>
                                          <p:attrName>style.rotation</p:attrName>
                                        </p:attrNameLst>
                                      </p:cBhvr>
                                      <p:tavLst>
                                        <p:tav tm="0">
                                          <p:val>
                                            <p:fltVal val="90"/>
                                          </p:val>
                                        </p:tav>
                                        <p:tav tm="100000">
                                          <p:val>
                                            <p:fltVal val="0"/>
                                          </p:val>
                                        </p:tav>
                                      </p:tavLst>
                                    </p:anim>
                                    <p:animEffect transition="in" filter="fade">
                                      <p:cBhvr>
                                        <p:cTn id="4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P spid="13" grpId="0" animBg="1"/>
      <p:bldP spid="1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285347" y="824459"/>
            <a:ext cx="8673827" cy="4377128"/>
            <a:chOff x="285347" y="1157591"/>
            <a:chExt cx="8673827" cy="4114701"/>
          </a:xfrm>
        </p:grpSpPr>
        <p:sp>
          <p:nvSpPr>
            <p:cNvPr id="3" name="Rounded Rectangle 2"/>
            <p:cNvSpPr/>
            <p:nvPr/>
          </p:nvSpPr>
          <p:spPr>
            <a:xfrm>
              <a:off x="3190672" y="1157591"/>
              <a:ext cx="2684834" cy="1517515"/>
            </a:xfrm>
            <a:prstGeom prst="roundRect">
              <a:avLst>
                <a:gd name="adj" fmla="val 13708"/>
              </a:avLst>
            </a:prstGeom>
            <a:solidFill>
              <a:srgbClr val="004E4C"/>
            </a:solidFill>
            <a:scene3d>
              <a:camera prst="orthographicFront"/>
              <a:lightRig rig="threePt" dir="t"/>
            </a:scene3d>
            <a:sp3d>
              <a:bevelT w="209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p:cNvSpPr/>
            <p:nvPr/>
          </p:nvSpPr>
          <p:spPr>
            <a:xfrm>
              <a:off x="3412886" y="1452546"/>
              <a:ext cx="1859805" cy="723310"/>
            </a:xfrm>
            <a:prstGeom prst="rect">
              <a:avLst/>
            </a:prstGeom>
            <a:effectLst>
              <a:outerShdw blurRad="50800" dist="38100" algn="l" rotWithShape="0">
                <a:prstClr val="black">
                  <a:alpha val="40000"/>
                </a:prstClr>
              </a:outerShdw>
            </a:effectLst>
          </p:spPr>
          <p:txBody>
            <a:bodyPr wrap="none">
              <a:spAutoFit/>
            </a:bodyPr>
            <a:lstStyle/>
            <a:p>
              <a:pPr lvl="0" algn="ctr"/>
              <a:r>
                <a:rPr lang="ar-SA" sz="4400"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المقررات</a:t>
              </a:r>
              <a:endParaRPr lang="ar-EG" sz="4400"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6" name="Rounded Rectangle 5"/>
            <p:cNvSpPr/>
            <p:nvPr/>
          </p:nvSpPr>
          <p:spPr>
            <a:xfrm>
              <a:off x="6427693" y="3741887"/>
              <a:ext cx="2531481" cy="1517515"/>
            </a:xfrm>
            <a:prstGeom prst="roundRect">
              <a:avLst>
                <a:gd name="adj" fmla="val 13708"/>
              </a:avLst>
            </a:prstGeom>
            <a:solidFill>
              <a:srgbClr val="004E4C"/>
            </a:solidFill>
            <a:scene3d>
              <a:camera prst="orthographicFront"/>
              <a:lightRig rig="threePt" dir="t"/>
            </a:scene3d>
            <a:sp3d>
              <a:bevelT w="209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271591" y="3741887"/>
              <a:ext cx="2603916" cy="1530405"/>
            </a:xfrm>
            <a:prstGeom prst="roundRect">
              <a:avLst>
                <a:gd name="adj" fmla="val 13708"/>
              </a:avLst>
            </a:prstGeom>
            <a:solidFill>
              <a:srgbClr val="004E4C"/>
            </a:solidFill>
            <a:scene3d>
              <a:camera prst="orthographicFront"/>
              <a:lightRig rig="threePt" dir="t"/>
            </a:scene3d>
            <a:sp3d>
              <a:bevelT w="209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ounded Rectangle 7"/>
            <p:cNvSpPr/>
            <p:nvPr/>
          </p:nvSpPr>
          <p:spPr>
            <a:xfrm>
              <a:off x="285347" y="3741887"/>
              <a:ext cx="2684834" cy="1517515"/>
            </a:xfrm>
            <a:prstGeom prst="roundRect">
              <a:avLst>
                <a:gd name="adj" fmla="val 13708"/>
              </a:avLst>
            </a:prstGeom>
            <a:solidFill>
              <a:srgbClr val="004E4C"/>
            </a:solidFill>
            <a:scene3d>
              <a:camera prst="orthographicFront"/>
              <a:lightRig rig="threePt" dir="t"/>
            </a:scene3d>
            <a:sp3d>
              <a:bevelT w="20955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p:cNvSpPr/>
            <p:nvPr/>
          </p:nvSpPr>
          <p:spPr>
            <a:xfrm>
              <a:off x="6394767" y="3748673"/>
              <a:ext cx="2518060" cy="1359823"/>
            </a:xfrm>
            <a:prstGeom prst="rect">
              <a:avLst/>
            </a:prstGeom>
            <a:effectLst>
              <a:outerShdw blurRad="50800" dist="38100" algn="l" rotWithShape="0">
                <a:prstClr val="black">
                  <a:alpha val="40000"/>
                </a:prstClr>
              </a:outerShdw>
            </a:effectLst>
          </p:spPr>
          <p:txBody>
            <a:bodyPr wrap="square">
              <a:spAutoFit/>
            </a:bodyPr>
            <a:lstStyle/>
            <a:p>
              <a:r>
                <a:rPr lang="ar-SA" sz="28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الاتجاهات الحديثة للبحث فى التخصص</a:t>
              </a:r>
              <a:endParaRPr lang="en-US" sz="2400" dirty="0" smtClean="0">
                <a:latin typeface="Arial" panose="020B0604020202020204" pitchFamily="34" charset="0"/>
                <a:cs typeface="Arial" panose="020B0604020202020204" pitchFamily="34" charset="0"/>
              </a:endParaRPr>
            </a:p>
            <a:p>
              <a:endParaRPr lang="ar-EG" sz="3200" dirty="0">
                <a:solidFill>
                  <a:srgbClr val="FFFF00"/>
                </a:solidFill>
                <a:effectLst>
                  <a:outerShdw blurRad="38100" dist="38100" dir="2700000" algn="tl">
                    <a:srgbClr val="000000">
                      <a:alpha val="43137"/>
                    </a:srgbClr>
                  </a:outerShdw>
                </a:effectLst>
                <a:cs typeface="AF_Najed" pitchFamily="2" charset="-78"/>
              </a:endParaRPr>
            </a:p>
          </p:txBody>
        </p:sp>
        <p:sp>
          <p:nvSpPr>
            <p:cNvPr id="9" name="Rectangle 8"/>
            <p:cNvSpPr/>
            <p:nvPr/>
          </p:nvSpPr>
          <p:spPr>
            <a:xfrm>
              <a:off x="3644154" y="3705883"/>
              <a:ext cx="1944614" cy="1301959"/>
            </a:xfrm>
            <a:prstGeom prst="rect">
              <a:avLst/>
            </a:prstGeom>
            <a:effectLst>
              <a:outerShdw blurRad="50800" dist="38100" algn="l" rotWithShape="0">
                <a:prstClr val="black">
                  <a:alpha val="40000"/>
                </a:prstClr>
              </a:outerShdw>
            </a:effectLst>
          </p:spPr>
          <p:txBody>
            <a:bodyPr wrap="square">
              <a:spAutoFit/>
            </a:bodyPr>
            <a:lstStyle/>
            <a:p>
              <a:pPr algn="ctr"/>
              <a:r>
                <a:rPr lang="ar-SA" sz="28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الجمعيات المحلية والعالمية</a:t>
              </a:r>
              <a:endParaRPr lang="ar-EG"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Rectangle 9"/>
            <p:cNvSpPr/>
            <p:nvPr/>
          </p:nvSpPr>
          <p:spPr>
            <a:xfrm>
              <a:off x="451904" y="4182659"/>
              <a:ext cx="2254441" cy="491851"/>
            </a:xfrm>
            <a:prstGeom prst="rect">
              <a:avLst/>
            </a:prstGeom>
            <a:effectLst>
              <a:outerShdw blurRad="50800" dist="38100" algn="l" rotWithShape="0">
                <a:prstClr val="black">
                  <a:alpha val="40000"/>
                </a:prstClr>
              </a:outerShdw>
            </a:effectLst>
          </p:spPr>
          <p:txBody>
            <a:bodyPr wrap="square">
              <a:spAutoFit/>
            </a:bodyPr>
            <a:lstStyle/>
            <a:p>
              <a:pPr algn="ctr"/>
              <a:r>
                <a:rPr lang="ar-SA" sz="2800" b="1" dirty="0" smtClean="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قضايا بحثية</a:t>
              </a:r>
              <a:endParaRPr lang="en-US" sz="28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3" name="Right Brace 12"/>
            <p:cNvSpPr/>
            <p:nvPr/>
          </p:nvSpPr>
          <p:spPr>
            <a:xfrm rot="16200000">
              <a:off x="4088870" y="165359"/>
              <a:ext cx="1066783" cy="6086271"/>
            </a:xfrm>
            <a:prstGeom prst="rightBrace">
              <a:avLst>
                <a:gd name="adj1" fmla="val 34563"/>
                <a:gd name="adj2" fmla="val 48402"/>
              </a:avLst>
            </a:prstGeom>
            <a:ln w="76200">
              <a:solidFill>
                <a:srgbClr val="00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effectLst>
                  <a:outerShdw blurRad="38100" dist="38100" dir="2700000" algn="tl">
                    <a:srgbClr val="000000">
                      <a:alpha val="43137"/>
                    </a:srgbClr>
                  </a:outerShdw>
                </a:effectLst>
              </a:endParaRPr>
            </a:p>
          </p:txBody>
        </p:sp>
        <p:cxnSp>
          <p:nvCxnSpPr>
            <p:cNvPr id="15" name="Straight Connector 14"/>
            <p:cNvCxnSpPr/>
            <p:nvPr/>
          </p:nvCxnSpPr>
          <p:spPr>
            <a:xfrm flipH="1" flipV="1">
              <a:off x="4533092" y="2811294"/>
              <a:ext cx="9731" cy="930593"/>
            </a:xfrm>
            <a:prstGeom prst="line">
              <a:avLst/>
            </a:prstGeom>
            <a:ln w="76200">
              <a:solidFill>
                <a:srgbClr val="0000FF"/>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Effect transition="in" filter="fade">
                                      <p:cBhvr>
                                        <p:cTn id="9"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213034" y="1302698"/>
            <a:ext cx="3055350" cy="5009562"/>
            <a:chOff x="3213034" y="1302698"/>
            <a:chExt cx="3055350" cy="5009562"/>
          </a:xfrm>
        </p:grpSpPr>
        <p:sp>
          <p:nvSpPr>
            <p:cNvPr id="28" name="Freeform 27">
              <a:hlinkClick r:id="rId2" action="ppaction://hlinksldjump"/>
            </p:cNvPr>
            <p:cNvSpPr/>
            <p:nvPr/>
          </p:nvSpPr>
          <p:spPr>
            <a:xfrm>
              <a:off x="3213034" y="1302698"/>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rtl="1">
                <a:lnSpc>
                  <a:spcPct val="90000"/>
                </a:lnSpc>
                <a:spcBef>
                  <a:spcPct val="0"/>
                </a:spcBef>
                <a:spcAft>
                  <a:spcPct val="35000"/>
                </a:spcAft>
              </a:pPr>
              <a:endParaRPr lang="ar-EG" sz="2400" b="1" kern="1200" dirty="0"/>
            </a:p>
          </p:txBody>
        </p:sp>
        <p:sp>
          <p:nvSpPr>
            <p:cNvPr id="9" name="Freeform 8"/>
            <p:cNvSpPr/>
            <p:nvPr/>
          </p:nvSpPr>
          <p:spPr>
            <a:xfrm>
              <a:off x="3469420" y="3329677"/>
              <a:ext cx="2345887" cy="1579311"/>
            </a:xfrm>
            <a:custGeom>
              <a:avLst/>
              <a:gdLst>
                <a:gd name="connsiteX0" fmla="*/ 0 w 1725795"/>
                <a:gd name="connsiteY0" fmla="*/ 811315 h 1622629"/>
                <a:gd name="connsiteX1" fmla="*/ 862898 w 1725795"/>
                <a:gd name="connsiteY1" fmla="*/ 0 h 1622629"/>
                <a:gd name="connsiteX2" fmla="*/ 1725796 w 1725795"/>
                <a:gd name="connsiteY2" fmla="*/ 811315 h 1622629"/>
                <a:gd name="connsiteX3" fmla="*/ 862898 w 1725795"/>
                <a:gd name="connsiteY3" fmla="*/ 1622630 h 1622629"/>
                <a:gd name="connsiteX4" fmla="*/ 0 w 1725795"/>
                <a:gd name="connsiteY4" fmla="*/ 811315 h 1622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795" h="1622629">
                  <a:moveTo>
                    <a:pt x="0" y="811315"/>
                  </a:moveTo>
                  <a:cubicBezTo>
                    <a:pt x="0" y="363238"/>
                    <a:pt x="386333" y="0"/>
                    <a:pt x="862898" y="0"/>
                  </a:cubicBezTo>
                  <a:cubicBezTo>
                    <a:pt x="1339463" y="0"/>
                    <a:pt x="1725796" y="363238"/>
                    <a:pt x="1725796" y="811315"/>
                  </a:cubicBezTo>
                  <a:cubicBezTo>
                    <a:pt x="1725796" y="1259392"/>
                    <a:pt x="1339463" y="1622630"/>
                    <a:pt x="862898" y="1622630"/>
                  </a:cubicBezTo>
                  <a:cubicBezTo>
                    <a:pt x="386333" y="1622630"/>
                    <a:pt x="0" y="1259392"/>
                    <a:pt x="0" y="811315"/>
                  </a:cubicBezTo>
                  <a:close/>
                </a:path>
              </a:pathLst>
            </a:custGeom>
            <a:solidFill>
              <a:srgbClr val="8E0000"/>
            </a:solidFill>
            <a:scene3d>
              <a:camera prst="orthographicFront"/>
              <a:lightRig rig="threePt" dir="t"/>
            </a:scene3d>
            <a:sp3d>
              <a:bevelT w="1778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297" tIns="273189" rIns="288297" bIns="273189" numCol="1" spcCol="1270" anchor="ctr" anchorCtr="0">
              <a:noAutofit/>
            </a:bodyPr>
            <a:lstStyle/>
            <a:p>
              <a:pPr algn="ctr"/>
              <a:r>
                <a:rPr lang="ar-SA"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الاتجاهات الحديثة للبحث فى التخصص</a:t>
              </a:r>
              <a:endParaRPr lang="en-US" sz="2000" dirty="0">
                <a:latin typeface="Arial" panose="020B0604020202020204" pitchFamily="34" charset="0"/>
                <a:cs typeface="Arial" panose="020B0604020202020204" pitchFamily="34" charset="0"/>
              </a:endParaRPr>
            </a:p>
          </p:txBody>
        </p:sp>
        <p:sp>
          <p:nvSpPr>
            <p:cNvPr id="18" name="Rectangle 17"/>
            <p:cNvSpPr/>
            <p:nvPr/>
          </p:nvSpPr>
          <p:spPr>
            <a:xfrm>
              <a:off x="3451345" y="5764418"/>
              <a:ext cx="2817039" cy="547842"/>
            </a:xfrm>
            <a:prstGeom prst="rect">
              <a:avLst/>
            </a:prstGeom>
            <a:effectLst>
              <a:outerShdw blurRad="50800" dist="38100" algn="l" rotWithShape="0">
                <a:prstClr val="black">
                  <a:alpha val="40000"/>
                </a:prstClr>
              </a:outerShdw>
            </a:effectLst>
          </p:spPr>
          <p:txBody>
            <a:bodyPr wrap="square">
              <a:spAutoFit/>
            </a:bodyPr>
            <a:lstStyle/>
            <a:p>
              <a:pPr lvl="0" algn="ctr" defTabSz="1244600">
                <a:lnSpc>
                  <a:spcPct val="90000"/>
                </a:lnSpc>
                <a:spcBef>
                  <a:spcPct val="0"/>
                </a:spcBef>
                <a:spcAft>
                  <a:spcPct val="35000"/>
                </a:spcAft>
              </a:pPr>
              <a:endParaRPr lang="ar-EG" sz="3200" dirty="0">
                <a:solidFill>
                  <a:srgbClr val="FFFF00"/>
                </a:solidFill>
                <a:cs typeface="AF_Najed" pitchFamily="2" charset="-78"/>
              </a:endParaRPr>
            </a:p>
          </p:txBody>
        </p:sp>
        <p:sp>
          <p:nvSpPr>
            <p:cNvPr id="19" name="Rectangle 18"/>
            <p:cNvSpPr/>
            <p:nvPr/>
          </p:nvSpPr>
          <p:spPr>
            <a:xfrm>
              <a:off x="3372789" y="1490859"/>
              <a:ext cx="1888760" cy="867930"/>
            </a:xfrm>
            <a:prstGeom prst="rect">
              <a:avLst/>
            </a:prstGeom>
            <a:effectLst>
              <a:outerShdw blurRad="50800" dist="38100" dir="2700000" algn="tl" rotWithShape="0">
                <a:prstClr val="black">
                  <a:alpha val="40000"/>
                </a:prstClr>
              </a:outerShdw>
            </a:effectLst>
          </p:spPr>
          <p:txBody>
            <a:bodyPr wrap="square">
              <a:spAutoFit/>
            </a:bodyPr>
            <a:lstStyle/>
            <a:p>
              <a:pPr algn="ctr" defTabSz="1244600">
                <a:lnSpc>
                  <a:spcPct val="90000"/>
                </a:lnSpc>
                <a:spcBef>
                  <a:spcPct val="0"/>
                </a:spcBef>
                <a:spcAft>
                  <a:spcPct val="35000"/>
                </a:spcAft>
              </a:pPr>
              <a:r>
                <a:rPr lang="ar-SA" sz="2800" b="1" u="sng" dirty="0" smtClean="0">
                  <a:solidFill>
                    <a:schemeClr val="lt1"/>
                  </a:solidFill>
                </a:rPr>
                <a:t>أهم الاتجاهات</a:t>
              </a:r>
              <a:endParaRPr lang="en-US" sz="2800" b="1" dirty="0">
                <a:solidFill>
                  <a:srgbClr val="FFFF00"/>
                </a:solidFill>
                <a:cs typeface="AF_Najed" pitchFamily="2" charset="-78"/>
              </a:endParaRPr>
            </a:p>
          </p:txBody>
        </p:sp>
        <p:sp>
          <p:nvSpPr>
            <p:cNvPr id="29" name="Freeform 28"/>
            <p:cNvSpPr/>
            <p:nvPr/>
          </p:nvSpPr>
          <p:spPr>
            <a:xfrm rot="15413176">
              <a:off x="4279241" y="2743236"/>
              <a:ext cx="438518" cy="69340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grpSp>
      <p:sp>
        <p:nvSpPr>
          <p:cNvPr id="22" name="Freeform 21"/>
          <p:cNvSpPr/>
          <p:nvPr/>
        </p:nvSpPr>
        <p:spPr>
          <a:xfrm rot="1563567">
            <a:off x="5879830" y="4099930"/>
            <a:ext cx="682832" cy="55194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23" name="Freeform 22"/>
          <p:cNvSpPr/>
          <p:nvPr/>
        </p:nvSpPr>
        <p:spPr>
          <a:xfrm>
            <a:off x="6572363" y="3764679"/>
            <a:ext cx="2364272" cy="2111686"/>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algn="ctr" defTabSz="1244600">
              <a:lnSpc>
                <a:spcPct val="90000"/>
              </a:lnSpc>
              <a:spcBef>
                <a:spcPct val="0"/>
              </a:spcBef>
              <a:spcAft>
                <a:spcPct val="35000"/>
              </a:spcAft>
            </a:pPr>
            <a:r>
              <a:rPr lang="ar-SA" sz="2800" b="1" dirty="0" smtClean="0"/>
              <a:t>أهم الدراسات التى تناولتها</a:t>
            </a:r>
            <a:endParaRPr lang="ar-EG" sz="2800" b="1" dirty="0">
              <a:solidFill>
                <a:srgbClr val="00008E"/>
              </a:solidFill>
            </a:endParaRPr>
          </a:p>
        </p:txBody>
      </p:sp>
      <p:sp>
        <p:nvSpPr>
          <p:cNvPr id="25" name="Freeform 24">
            <a:hlinkClick r:id="rId3" action="ppaction://hlinksldjump"/>
          </p:cNvPr>
          <p:cNvSpPr/>
          <p:nvPr/>
        </p:nvSpPr>
        <p:spPr>
          <a:xfrm>
            <a:off x="366438" y="3764679"/>
            <a:ext cx="2364272" cy="1999739"/>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a:lnSpc>
                <a:spcPct val="90000"/>
              </a:lnSpc>
              <a:spcBef>
                <a:spcPct val="0"/>
              </a:spcBef>
              <a:spcAft>
                <a:spcPct val="35000"/>
              </a:spcAft>
            </a:pPr>
            <a:r>
              <a:rPr lang="ar-SA" sz="2800" b="1" u="sng" dirty="0" smtClean="0"/>
              <a:t>دورها فى تطوير التخصص</a:t>
            </a:r>
            <a:endParaRPr lang="ar-EG" sz="2800" dirty="0">
              <a:solidFill>
                <a:srgbClr val="FFFF00"/>
              </a:solidFill>
              <a:cs typeface="AF_Najed" pitchFamily="2" charset="-78"/>
            </a:endParaRPr>
          </a:p>
        </p:txBody>
      </p:sp>
      <p:sp>
        <p:nvSpPr>
          <p:cNvPr id="26" name="Freeform 25"/>
          <p:cNvSpPr/>
          <p:nvPr/>
        </p:nvSpPr>
        <p:spPr>
          <a:xfrm rot="20471544">
            <a:off x="2744099" y="4184282"/>
            <a:ext cx="720264" cy="455930"/>
          </a:xfrm>
          <a:custGeom>
            <a:avLst/>
            <a:gdLst>
              <a:gd name="connsiteX0" fmla="*/ 0 w 280694"/>
              <a:gd name="connsiteY0" fmla="*/ 93687 h 468434"/>
              <a:gd name="connsiteX1" fmla="*/ 140347 w 280694"/>
              <a:gd name="connsiteY1" fmla="*/ 93687 h 468434"/>
              <a:gd name="connsiteX2" fmla="*/ 140347 w 280694"/>
              <a:gd name="connsiteY2" fmla="*/ 0 h 468434"/>
              <a:gd name="connsiteX3" fmla="*/ 280694 w 280694"/>
              <a:gd name="connsiteY3" fmla="*/ 234217 h 468434"/>
              <a:gd name="connsiteX4" fmla="*/ 140347 w 280694"/>
              <a:gd name="connsiteY4" fmla="*/ 468434 h 468434"/>
              <a:gd name="connsiteX5" fmla="*/ 140347 w 280694"/>
              <a:gd name="connsiteY5" fmla="*/ 374747 h 468434"/>
              <a:gd name="connsiteX6" fmla="*/ 0 w 280694"/>
              <a:gd name="connsiteY6" fmla="*/ 374747 h 468434"/>
              <a:gd name="connsiteX7" fmla="*/ 0 w 280694"/>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694" h="468434">
                <a:moveTo>
                  <a:pt x="280694" y="374747"/>
                </a:moveTo>
                <a:lnTo>
                  <a:pt x="140347" y="374747"/>
                </a:lnTo>
                <a:lnTo>
                  <a:pt x="140347" y="468434"/>
                </a:lnTo>
                <a:lnTo>
                  <a:pt x="0" y="234217"/>
                </a:lnTo>
                <a:lnTo>
                  <a:pt x="140347" y="0"/>
                </a:lnTo>
                <a:lnTo>
                  <a:pt x="140347" y="93687"/>
                </a:lnTo>
                <a:lnTo>
                  <a:pt x="280694" y="93687"/>
                </a:lnTo>
                <a:lnTo>
                  <a:pt x="280694" y="37474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31" name="Title 30"/>
          <p:cNvSpPr>
            <a:spLocks noGrp="1"/>
          </p:cNvSpPr>
          <p:nvPr>
            <p:ph type="title"/>
          </p:nvPr>
        </p:nvSpPr>
        <p:spPr>
          <a:xfrm>
            <a:off x="1945201" y="624110"/>
            <a:ext cx="6589199" cy="45719"/>
          </a:xfrm>
        </p:spPr>
        <p:txBody>
          <a:bodyPr>
            <a:normAutofit fontScale="90000"/>
          </a:bodyPr>
          <a:lstStyle/>
          <a:p>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2"/>
                                        </p:tgtEl>
                                        <p:attrNameLst>
                                          <p:attrName>style.visibility</p:attrName>
                                        </p:attrNameLst>
                                      </p:cBhvr>
                                      <p:to>
                                        <p:strVal val="visible"/>
                                      </p:to>
                                    </p:set>
                                    <p:anim calcmode="lin" valueType="num">
                                      <p:cBhvr>
                                        <p:cTn id="13" dur="1000" fill="hold"/>
                                        <p:tgtEl>
                                          <p:spTgt spid="22"/>
                                        </p:tgtEl>
                                        <p:attrNameLst>
                                          <p:attrName>ppt_w</p:attrName>
                                        </p:attrNameLst>
                                      </p:cBhvr>
                                      <p:tavLst>
                                        <p:tav tm="0">
                                          <p:val>
                                            <p:fltVal val="0"/>
                                          </p:val>
                                        </p:tav>
                                        <p:tav tm="100000">
                                          <p:val>
                                            <p:strVal val="#ppt_w"/>
                                          </p:val>
                                        </p:tav>
                                      </p:tavLst>
                                    </p:anim>
                                    <p:anim calcmode="lin" valueType="num">
                                      <p:cBhvr>
                                        <p:cTn id="14" dur="1000" fill="hold"/>
                                        <p:tgtEl>
                                          <p:spTgt spid="22"/>
                                        </p:tgtEl>
                                        <p:attrNameLst>
                                          <p:attrName>ppt_h</p:attrName>
                                        </p:attrNameLst>
                                      </p:cBhvr>
                                      <p:tavLst>
                                        <p:tav tm="0">
                                          <p:val>
                                            <p:fltVal val="0"/>
                                          </p:val>
                                        </p:tav>
                                        <p:tav tm="100000">
                                          <p:val>
                                            <p:strVal val="#ppt_h"/>
                                          </p:val>
                                        </p:tav>
                                      </p:tavLst>
                                    </p:anim>
                                    <p:anim calcmode="lin" valueType="num">
                                      <p:cBhvr>
                                        <p:cTn id="15" dur="1000" fill="hold"/>
                                        <p:tgtEl>
                                          <p:spTgt spid="22"/>
                                        </p:tgtEl>
                                        <p:attrNameLst>
                                          <p:attrName>style.rotation</p:attrName>
                                        </p:attrNameLst>
                                      </p:cBhvr>
                                      <p:tavLst>
                                        <p:tav tm="0">
                                          <p:val>
                                            <p:fltVal val="90"/>
                                          </p:val>
                                        </p:tav>
                                        <p:tav tm="100000">
                                          <p:val>
                                            <p:fltVal val="0"/>
                                          </p:val>
                                        </p:tav>
                                      </p:tavLst>
                                    </p:anim>
                                    <p:animEffect transition="in" filter="fade">
                                      <p:cBhvr>
                                        <p:cTn id="16" dur="1000"/>
                                        <p:tgtEl>
                                          <p:spTgt spid="22"/>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fltVal val="0"/>
                                          </p:val>
                                        </p:tav>
                                        <p:tav tm="100000">
                                          <p:val>
                                            <p:strVal val="#ppt_w"/>
                                          </p:val>
                                        </p:tav>
                                      </p:tavLst>
                                    </p:anim>
                                    <p:anim calcmode="lin" valueType="num">
                                      <p:cBhvr>
                                        <p:cTn id="20" dur="1000" fill="hold"/>
                                        <p:tgtEl>
                                          <p:spTgt spid="26"/>
                                        </p:tgtEl>
                                        <p:attrNameLst>
                                          <p:attrName>ppt_h</p:attrName>
                                        </p:attrNameLst>
                                      </p:cBhvr>
                                      <p:tavLst>
                                        <p:tav tm="0">
                                          <p:val>
                                            <p:fltVal val="0"/>
                                          </p:val>
                                        </p:tav>
                                        <p:tav tm="100000">
                                          <p:val>
                                            <p:strVal val="#ppt_h"/>
                                          </p:val>
                                        </p:tav>
                                      </p:tavLst>
                                    </p:anim>
                                    <p:anim calcmode="lin" valueType="num">
                                      <p:cBhvr>
                                        <p:cTn id="21" dur="1000" fill="hold"/>
                                        <p:tgtEl>
                                          <p:spTgt spid="26"/>
                                        </p:tgtEl>
                                        <p:attrNameLst>
                                          <p:attrName>style.rotation</p:attrName>
                                        </p:attrNameLst>
                                      </p:cBhvr>
                                      <p:tavLst>
                                        <p:tav tm="0">
                                          <p:val>
                                            <p:fltVal val="90"/>
                                          </p:val>
                                        </p:tav>
                                        <p:tav tm="100000">
                                          <p:val>
                                            <p:fltVal val="0"/>
                                          </p:val>
                                        </p:tav>
                                      </p:tavLst>
                                    </p:anim>
                                    <p:animEffect transition="in" filter="fade">
                                      <p:cBhvr>
                                        <p:cTn id="22" dur="1000"/>
                                        <p:tgtEl>
                                          <p:spTgt spid="26"/>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style.rotation</p:attrName>
                                        </p:attrNameLst>
                                      </p:cBhvr>
                                      <p:tavLst>
                                        <p:tav tm="0">
                                          <p:val>
                                            <p:fltVal val="90"/>
                                          </p:val>
                                        </p:tav>
                                        <p:tav tm="100000">
                                          <p:val>
                                            <p:fltVal val="0"/>
                                          </p:val>
                                        </p:tav>
                                      </p:tavLst>
                                    </p:anim>
                                    <p:animEffect transition="in" filter="fade">
                                      <p:cBhvr>
                                        <p:cTn id="28" dur="1000"/>
                                        <p:tgtEl>
                                          <p:spTgt spid="2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8" y="110630"/>
            <a:ext cx="8686800" cy="928694"/>
          </a:xfrm>
          <a:effectLst/>
        </p:spPr>
        <p:txBody>
          <a:bodyPr vert="horz"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u="sng" dirty="0" smtClean="0">
                <a:latin typeface="+mn-lt"/>
                <a:ea typeface="+mn-ea"/>
                <a:cs typeface="+mn-cs"/>
              </a:rPr>
              <a:t>التعلم النشط</a:t>
            </a:r>
            <a:endParaRPr lang="ar-EG" b="1" u="sng" dirty="0" smtClean="0">
              <a:latin typeface="+mn-lt"/>
              <a:ea typeface="+mn-ea"/>
              <a:cs typeface="+mn-cs"/>
            </a:endParaRPr>
          </a:p>
        </p:txBody>
      </p:sp>
      <p:sp>
        <p:nvSpPr>
          <p:cNvPr id="6" name="Content Placeholder 5"/>
          <p:cNvSpPr>
            <a:spLocks noGrp="1"/>
          </p:cNvSpPr>
          <p:nvPr>
            <p:ph idx="1"/>
          </p:nvPr>
        </p:nvSpPr>
        <p:spPr>
          <a:xfrm>
            <a:off x="605118" y="1554162"/>
            <a:ext cx="8386482" cy="4525963"/>
          </a:xfrm>
        </p:spPr>
        <p:txBody>
          <a:bodyPr>
            <a:normAutofit/>
          </a:bodyPr>
          <a:lstStyle/>
          <a:p>
            <a:pPr algn="just" rtl="1"/>
            <a:r>
              <a:rPr lang="ar-EG" sz="2400" dirty="0"/>
              <a:t>استراتيجيات التعلم النشط وهى عملية نشطة (تعنى بذل النشاط الجسمي والعقلي للمتعلم). مستمرة،محددة الاهداف، وتتطلب ممارسة العمل بوعى ونشاط وحماس من جانب المتعلم بهدف تكوين أو إعاده بناء معرفته حول أهمية عملية التعليم، وأهداف التدريس وطرقه، والإستراتيجيات المستخدمة والمناسبة لتدريس المادة </a:t>
            </a:r>
            <a:r>
              <a:rPr lang="ar-EG" sz="2400" b="1" dirty="0"/>
              <a:t>(بوقس،117،2008).</a:t>
            </a:r>
            <a:endParaRPr lang="en-US" sz="2400" dirty="0"/>
          </a:p>
          <a:p>
            <a:pPr algn="just" rtl="1"/>
            <a:r>
              <a:rPr lang="ar-EG" sz="2400" dirty="0"/>
              <a:t>  والتعلم النشط ينظر إلى المتعلم بوصفه مسئولا عن اكتشاف</a:t>
            </a:r>
            <a:r>
              <a:rPr lang="en-US" sz="2400" dirty="0"/>
              <a:t> Discovering</a:t>
            </a:r>
            <a:r>
              <a:rPr lang="ar-EG" sz="2400" dirty="0"/>
              <a:t> وبناء </a:t>
            </a:r>
            <a:r>
              <a:rPr lang="en-US" sz="2400" dirty="0"/>
              <a:t>Constructing</a:t>
            </a:r>
            <a:r>
              <a:rPr lang="ar-EG" sz="2400" dirty="0"/>
              <a:t> وخلق </a:t>
            </a:r>
            <a:r>
              <a:rPr lang="en-US" sz="2400" dirty="0"/>
              <a:t>Creating</a:t>
            </a:r>
            <a:r>
              <a:rPr lang="ar-EG" sz="2400" dirty="0"/>
              <a:t> شىء جديد، وينظر إلى المعلم على أنه مصدر وميسر </a:t>
            </a:r>
            <a:r>
              <a:rPr lang="en-US" sz="2400" dirty="0"/>
              <a:t>Fac</a:t>
            </a:r>
            <a:r>
              <a:rPr lang="en-US" dirty="0"/>
              <a:t>ilitator and resource </a:t>
            </a:r>
            <a:r>
              <a:rPr lang="ar-EG" b="1" dirty="0"/>
              <a:t>( قرنى 2013 ، 27</a:t>
            </a:r>
            <a:r>
              <a:rPr lang="ar-EG" b="1" dirty="0" smtClean="0"/>
              <a:t>).</a:t>
            </a:r>
            <a:endParaRPr lang="en-US" dirty="0"/>
          </a:p>
        </p:txBody>
      </p:sp>
    </p:spTree>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أهم الدراسات التى تناولتها</a:t>
            </a:r>
            <a:r>
              <a:rPr lang="ar-EG" b="1" dirty="0">
                <a:solidFill>
                  <a:srgbClr val="00008E"/>
                </a:solidFill>
              </a:rPr>
              <a:t/>
            </a:r>
            <a:br>
              <a:rPr lang="ar-EG" b="1" dirty="0">
                <a:solidFill>
                  <a:srgbClr val="00008E"/>
                </a:solidFill>
              </a:rPr>
            </a:br>
            <a:endParaRPr lang="en-US" dirty="0"/>
          </a:p>
        </p:txBody>
      </p:sp>
      <p:sp>
        <p:nvSpPr>
          <p:cNvPr id="3" name="Content Placeholder 2"/>
          <p:cNvSpPr>
            <a:spLocks noGrp="1"/>
          </p:cNvSpPr>
          <p:nvPr>
            <p:ph idx="1"/>
          </p:nvPr>
        </p:nvSpPr>
        <p:spPr>
          <a:xfrm>
            <a:off x="304800" y="2051703"/>
            <a:ext cx="8686800" cy="4994556"/>
          </a:xfrm>
        </p:spPr>
        <p:txBody>
          <a:bodyPr>
            <a:normAutofit/>
          </a:bodyPr>
          <a:lstStyle/>
          <a:p>
            <a:pPr algn="r" rtl="1"/>
            <a:r>
              <a:rPr lang="ar-SA" sz="2800" b="1" dirty="0" smtClean="0"/>
              <a:t>أعرض عرضا نقديا لأهم الدراسات التى تناولت استخدام التعلم النشط فى مجال المواد الفلسفية من حيث:</a:t>
            </a:r>
          </a:p>
          <a:p>
            <a:pPr algn="r" rtl="1"/>
            <a:r>
              <a:rPr lang="ar-SA" sz="2800" b="1" dirty="0" smtClean="0"/>
              <a:t>الاستراتيجيات المستخدمة ومدى أهميتها فى تحقيق أهداف المواد الفلسفية.</a:t>
            </a:r>
          </a:p>
          <a:p>
            <a:pPr algn="r" rtl="1"/>
            <a:r>
              <a:rPr lang="ar-SA" sz="2800" b="1" dirty="0" smtClean="0"/>
              <a:t>أهم المتغيرات التى تناولتها هذه الدراسات ومدى ارتباطها بالمواد </a:t>
            </a:r>
            <a:r>
              <a:rPr lang="ar-SA" b="1" dirty="0" smtClean="0"/>
              <a:t>الفلسفية</a:t>
            </a:r>
            <a:endParaRPr lang="en-US" b="1" dirty="0"/>
          </a:p>
          <a:p>
            <a:endParaRPr lang="en-US" dirty="0"/>
          </a:p>
        </p:txBody>
      </p:sp>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20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2000"/>
                                        <p:tgtEl>
                                          <p:spTgt spid="3">
                                            <p:txEl>
                                              <p:pRg st="1" end="1"/>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down)">
                                      <p:cBhvr>
                                        <p:cTn id="1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6978" y="110630"/>
            <a:ext cx="8686800" cy="928694"/>
          </a:xfrm>
          <a:effectLst/>
        </p:spPr>
        <p:txBody>
          <a:bodyPr vert="horz" anchor="ctr">
            <a:no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SA" b="1" u="sng" dirty="0" smtClean="0">
                <a:latin typeface="+mn-lt"/>
                <a:ea typeface="+mn-ea"/>
                <a:cs typeface="+mn-cs"/>
              </a:rPr>
              <a:t>نظرية الذكاء الناجح</a:t>
            </a:r>
            <a:endParaRPr lang="ar-EG" b="1" u="sng" dirty="0" smtClean="0">
              <a:latin typeface="+mn-lt"/>
              <a:ea typeface="+mn-ea"/>
              <a:cs typeface="+mn-cs"/>
            </a:endParaRPr>
          </a:p>
        </p:txBody>
      </p:sp>
      <p:sp>
        <p:nvSpPr>
          <p:cNvPr id="6" name="Content Placeholder 5"/>
          <p:cNvSpPr>
            <a:spLocks noGrp="1"/>
          </p:cNvSpPr>
          <p:nvPr>
            <p:ph idx="1"/>
          </p:nvPr>
        </p:nvSpPr>
        <p:spPr>
          <a:xfrm>
            <a:off x="527296" y="1271774"/>
            <a:ext cx="8386482" cy="5061791"/>
          </a:xfrm>
        </p:spPr>
        <p:txBody>
          <a:bodyPr>
            <a:normAutofit fontScale="92500" lnSpcReduction="20000"/>
          </a:bodyPr>
          <a:lstStyle/>
          <a:p>
            <a:pPr algn="just" rtl="1"/>
            <a:r>
              <a:rPr lang="ar-SA" b="1" dirty="0" smtClean="0"/>
              <a:t>ظهرت نظرية الذكاء الناجح على يد ستيرنبرج ، وتركز النظرية على أبعاد </a:t>
            </a:r>
            <a:r>
              <a:rPr lang="ar-SA" sz="2800" b="1" dirty="0" smtClean="0"/>
              <a:t>ثلاثة فى تنمية قدرات الطلاب وهى ( القدرات التحليلية – الابداعية – والعملية)</a:t>
            </a:r>
            <a:endParaRPr lang="en-US" sz="2800" b="1" dirty="0"/>
          </a:p>
          <a:p>
            <a:pPr marL="0" indent="0" algn="just" rtl="1">
              <a:buNone/>
            </a:pPr>
            <a:r>
              <a:rPr lang="ar-EG" sz="2800" dirty="0" smtClean="0"/>
              <a:t> </a:t>
            </a:r>
            <a:r>
              <a:rPr lang="ar-SA" sz="2800" dirty="0" smtClean="0"/>
              <a:t>وتعتمد هذه النظرية على خمسة مبادىء أساسية تعتمد على:</a:t>
            </a:r>
          </a:p>
          <a:p>
            <a:pPr algn="just" rtl="1"/>
            <a:r>
              <a:rPr lang="ar-SA" sz="2800" dirty="0" smtClean="0"/>
              <a:t> ايجاد قاعدة معرفية منظمة .</a:t>
            </a:r>
          </a:p>
          <a:p>
            <a:pPr algn="just" rtl="1"/>
            <a:r>
              <a:rPr lang="ar-SA" sz="2800" dirty="0" smtClean="0"/>
              <a:t>الموازنة بين التفكير التحليلى والابداعى والعملى.</a:t>
            </a:r>
          </a:p>
          <a:p>
            <a:pPr algn="just" rtl="1"/>
            <a:r>
              <a:rPr lang="ar-SA" sz="2800" dirty="0" smtClean="0"/>
              <a:t>مساعدة الطالب فى دعم جوانب القوة ومعالجة نقاط الضعف.</a:t>
            </a:r>
          </a:p>
          <a:p>
            <a:pPr algn="just" rtl="1"/>
            <a:r>
              <a:rPr lang="ar-SA" sz="2800" dirty="0" smtClean="0"/>
              <a:t>أهمية الموازنة بين التكيف مع البيئة أو اختيار بيئة أخرى.</a:t>
            </a:r>
          </a:p>
          <a:p>
            <a:pPr algn="just" rtl="1"/>
            <a:r>
              <a:rPr lang="ar-SA" sz="2800" dirty="0" smtClean="0"/>
              <a:t>يتضمن التدريس والتقويسم كيفية الاستفادة من خطوات حل المشكلة</a:t>
            </a:r>
          </a:p>
          <a:p>
            <a:endParaRPr lang="ar-SA" dirty="0" smtClean="0"/>
          </a:p>
          <a:p>
            <a:endParaRPr lang="en-US" dirty="0"/>
          </a:p>
        </p:txBody>
      </p:sp>
    </p:spTree>
    <p:extLst>
      <p:ext uri="{BB962C8B-B14F-4D97-AF65-F5344CB8AC3E}">
        <p14:creationId xmlns:p14="http://schemas.microsoft.com/office/powerpoint/2010/main" val="138170070"/>
      </p:ext>
    </p:extLst>
  </p:cSld>
  <p:clrMapOvr>
    <a:masterClrMapping/>
  </p:clrMapOvr>
  <p:transition spd="med">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Effect transition="in" filter="circle(in)">
                                      <p:cBhvr>
                                        <p:cTn id="14" dur="2000"/>
                                        <p:tgtEl>
                                          <p:spTgt spid="6">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animEffect transition="in" filter="circle(in)">
                                      <p:cBhvr>
                                        <p:cTn id="19" dur="2000"/>
                                        <p:tgtEl>
                                          <p:spTgt spid="6">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xEl>
                                              <p:pRg st="2" end="2"/>
                                            </p:txEl>
                                          </p:spTgt>
                                        </p:tgtEl>
                                        <p:attrNameLst>
                                          <p:attrName>style.visibility</p:attrName>
                                        </p:attrNameLst>
                                      </p:cBhvr>
                                      <p:to>
                                        <p:strVal val="visible"/>
                                      </p:to>
                                    </p:set>
                                    <p:animEffect transition="in" filter="circle(in)">
                                      <p:cBhvr>
                                        <p:cTn id="24" dur="2000"/>
                                        <p:tgtEl>
                                          <p:spTgt spid="6">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6" presetClass="entr" presetSubtype="16" fill="hold" nodeType="clickEffect">
                                  <p:stCondLst>
                                    <p:cond delay="0"/>
                                  </p:stCondLst>
                                  <p:childTnLst>
                                    <p:set>
                                      <p:cBhvr>
                                        <p:cTn id="28" dur="1" fill="hold">
                                          <p:stCondLst>
                                            <p:cond delay="0"/>
                                          </p:stCondLst>
                                        </p:cTn>
                                        <p:tgtEl>
                                          <p:spTgt spid="6">
                                            <p:txEl>
                                              <p:pRg st="3" end="3"/>
                                            </p:txEl>
                                          </p:spTgt>
                                        </p:tgtEl>
                                        <p:attrNameLst>
                                          <p:attrName>style.visibility</p:attrName>
                                        </p:attrNameLst>
                                      </p:cBhvr>
                                      <p:to>
                                        <p:strVal val="visible"/>
                                      </p:to>
                                    </p:set>
                                    <p:animEffect transition="in" filter="circle(in)">
                                      <p:cBhvr>
                                        <p:cTn id="29" dur="2000"/>
                                        <p:tgtEl>
                                          <p:spTgt spid="6">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6" presetClass="entr" presetSubtype="16" fill="hold" nodeType="clickEffect">
                                  <p:stCondLst>
                                    <p:cond delay="0"/>
                                  </p:stCondLst>
                                  <p:childTnLst>
                                    <p:set>
                                      <p:cBhvr>
                                        <p:cTn id="33" dur="1" fill="hold">
                                          <p:stCondLst>
                                            <p:cond delay="0"/>
                                          </p:stCondLst>
                                        </p:cTn>
                                        <p:tgtEl>
                                          <p:spTgt spid="6">
                                            <p:txEl>
                                              <p:pRg st="4" end="4"/>
                                            </p:txEl>
                                          </p:spTgt>
                                        </p:tgtEl>
                                        <p:attrNameLst>
                                          <p:attrName>style.visibility</p:attrName>
                                        </p:attrNameLst>
                                      </p:cBhvr>
                                      <p:to>
                                        <p:strVal val="visible"/>
                                      </p:to>
                                    </p:set>
                                    <p:animEffect transition="in" filter="circle(in)">
                                      <p:cBhvr>
                                        <p:cTn id="34" dur="2000"/>
                                        <p:tgtEl>
                                          <p:spTgt spid="6">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6" presetClass="entr" presetSubtype="16" fill="hold" nodeType="clickEffect">
                                  <p:stCondLst>
                                    <p:cond delay="0"/>
                                  </p:stCondLst>
                                  <p:childTnLst>
                                    <p:set>
                                      <p:cBhvr>
                                        <p:cTn id="38" dur="1" fill="hold">
                                          <p:stCondLst>
                                            <p:cond delay="0"/>
                                          </p:stCondLst>
                                        </p:cTn>
                                        <p:tgtEl>
                                          <p:spTgt spid="6">
                                            <p:txEl>
                                              <p:pRg st="5" end="5"/>
                                            </p:txEl>
                                          </p:spTgt>
                                        </p:tgtEl>
                                        <p:attrNameLst>
                                          <p:attrName>style.visibility</p:attrName>
                                        </p:attrNameLst>
                                      </p:cBhvr>
                                      <p:to>
                                        <p:strVal val="visible"/>
                                      </p:to>
                                    </p:set>
                                    <p:animEffect transition="in" filter="circle(in)">
                                      <p:cBhvr>
                                        <p:cTn id="39" dur="2000"/>
                                        <p:tgtEl>
                                          <p:spTgt spid="6">
                                            <p:txEl>
                                              <p:pRg st="5" end="5"/>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6" presetClass="entr" presetSubtype="16" fill="hold" nodeType="clickEffect">
                                  <p:stCondLst>
                                    <p:cond delay="0"/>
                                  </p:stCondLst>
                                  <p:childTnLst>
                                    <p:set>
                                      <p:cBhvr>
                                        <p:cTn id="43" dur="1" fill="hold">
                                          <p:stCondLst>
                                            <p:cond delay="0"/>
                                          </p:stCondLst>
                                        </p:cTn>
                                        <p:tgtEl>
                                          <p:spTgt spid="6">
                                            <p:txEl>
                                              <p:pRg st="6" end="6"/>
                                            </p:txEl>
                                          </p:spTgt>
                                        </p:tgtEl>
                                        <p:attrNameLst>
                                          <p:attrName>style.visibility</p:attrName>
                                        </p:attrNameLst>
                                      </p:cBhvr>
                                      <p:to>
                                        <p:strVal val="visible"/>
                                      </p:to>
                                    </p:set>
                                    <p:animEffect transition="in" filter="circle(in)">
                                      <p:cBhvr>
                                        <p:cTn id="44" dur="20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b="1" dirty="0"/>
              <a:t>أهم الدراسات التى تناولتها</a:t>
            </a:r>
            <a:r>
              <a:rPr lang="ar-EG" b="1" dirty="0">
                <a:solidFill>
                  <a:srgbClr val="00008E"/>
                </a:solidFill>
              </a:rPr>
              <a:t/>
            </a:r>
            <a:br>
              <a:rPr lang="ar-EG" b="1" dirty="0">
                <a:solidFill>
                  <a:srgbClr val="00008E"/>
                </a:solidFill>
              </a:rPr>
            </a:br>
            <a:endParaRPr lang="en-US" dirty="0"/>
          </a:p>
        </p:txBody>
      </p:sp>
      <p:sp>
        <p:nvSpPr>
          <p:cNvPr id="3" name="Content Placeholder 2"/>
          <p:cNvSpPr>
            <a:spLocks noGrp="1"/>
          </p:cNvSpPr>
          <p:nvPr>
            <p:ph idx="1"/>
          </p:nvPr>
        </p:nvSpPr>
        <p:spPr>
          <a:xfrm>
            <a:off x="2578308" y="1554162"/>
            <a:ext cx="6413292" cy="4994556"/>
          </a:xfrm>
        </p:spPr>
        <p:txBody>
          <a:bodyPr>
            <a:normAutofit/>
          </a:bodyPr>
          <a:lstStyle/>
          <a:p>
            <a:pPr algn="just" rtl="1"/>
            <a:r>
              <a:rPr lang="ar-SA" sz="2400" b="1" dirty="0" smtClean="0"/>
              <a:t>أعرض عرضا نقديا لأهم الدراسات التى تناولت استخدام الذكاء الناجح فى مجال المواد الفلسفية من حيث:</a:t>
            </a:r>
          </a:p>
          <a:p>
            <a:pPr algn="just" rtl="1"/>
            <a:r>
              <a:rPr lang="ar-SA" sz="2400" b="1" dirty="0" smtClean="0"/>
              <a:t>الاستراتيجيات المستخدمة ومدى أهميتها فى تحقيق أهداف المواد الفلسفية.</a:t>
            </a:r>
          </a:p>
          <a:p>
            <a:pPr algn="just" rtl="1"/>
            <a:r>
              <a:rPr lang="ar-SA" sz="2400" b="1" dirty="0" smtClean="0"/>
              <a:t>أهم المتغيرات التى تناولتها هذه الدراسات ومدى ارتباطها بالمواد الفلسفية</a:t>
            </a:r>
            <a:endParaRPr lang="en-US" sz="2400" b="1" dirty="0"/>
          </a:p>
          <a:p>
            <a:endParaRPr lang="en-US" dirty="0"/>
          </a:p>
        </p:txBody>
      </p:sp>
      <p:pic>
        <p:nvPicPr>
          <p:cNvPr id="4" name="Content Placeholder 3" descr="stick_figure_drawing_four_check_marks_sm_wm.gif"/>
          <p:cNvPicPr>
            <a:picLocks noChangeAspect="1"/>
          </p:cNvPicPr>
          <p:nvPr/>
        </p:nvPicPr>
        <p:blipFill>
          <a:blip r:embed="rId2" cstate="print"/>
          <a:stretch>
            <a:fillRect/>
          </a:stretch>
        </p:blipFill>
        <p:spPr>
          <a:xfrm>
            <a:off x="179882" y="1843790"/>
            <a:ext cx="2398426" cy="3807502"/>
          </a:xfrm>
          <a:prstGeom prst="rect">
            <a:avLst/>
          </a:prstGeom>
        </p:spPr>
      </p:pic>
    </p:spTree>
    <p:extLst>
      <p:ext uri="{BB962C8B-B14F-4D97-AF65-F5344CB8AC3E}">
        <p14:creationId xmlns:p14="http://schemas.microsoft.com/office/powerpoint/2010/main" val="213219394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500" fill="hold"/>
                                        <p:tgtEl>
                                          <p:spTgt spid="4"/>
                                        </p:tgtEl>
                                        <p:attrNameLst>
                                          <p:attrName>ppt_w</p:attrName>
                                        </p:attrNameLst>
                                      </p:cBhvr>
                                      <p:tavLst>
                                        <p:tav tm="0">
                                          <p:val>
                                            <p:fltVal val="0"/>
                                          </p:val>
                                        </p:tav>
                                        <p:tav tm="100000">
                                          <p:val>
                                            <p:strVal val="#ppt_w"/>
                                          </p:val>
                                        </p:tav>
                                      </p:tavLst>
                                    </p:anim>
                                    <p:anim calcmode="lin" valueType="num">
                                      <p:cBhvr>
                                        <p:cTn id="8" dur="1500" fill="hold"/>
                                        <p:tgtEl>
                                          <p:spTgt spid="4"/>
                                        </p:tgtEl>
                                        <p:attrNameLst>
                                          <p:attrName>ppt_h</p:attrName>
                                        </p:attrNameLst>
                                      </p:cBhvr>
                                      <p:tavLst>
                                        <p:tav tm="0">
                                          <p:val>
                                            <p:fltVal val="0"/>
                                          </p:val>
                                        </p:tav>
                                        <p:tav tm="100000">
                                          <p:val>
                                            <p:strVal val="#ppt_h"/>
                                          </p:val>
                                        </p:tav>
                                      </p:tavLst>
                                    </p:anim>
                                    <p:anim calcmode="lin" valueType="num">
                                      <p:cBhvr>
                                        <p:cTn id="9" dur="1500" fill="hold"/>
                                        <p:tgtEl>
                                          <p:spTgt spid="4"/>
                                        </p:tgtEl>
                                        <p:attrNameLst>
                                          <p:attrName>style.rotation</p:attrName>
                                        </p:attrNameLst>
                                      </p:cBhvr>
                                      <p:tavLst>
                                        <p:tav tm="0">
                                          <p:val>
                                            <p:fltVal val="90"/>
                                          </p:val>
                                        </p:tav>
                                        <p:tav tm="100000">
                                          <p:val>
                                            <p:fltVal val="0"/>
                                          </p:val>
                                        </p:tav>
                                      </p:tavLst>
                                    </p:anim>
                                    <p:animEffect transition="in" filter="fade">
                                      <p:cBhvr>
                                        <p:cTn id="10" dur="1500"/>
                                        <p:tgtEl>
                                          <p:spTgt spid="4"/>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2000"/>
                                        <p:tgtEl>
                                          <p:spTgt spid="3">
                                            <p:txEl>
                                              <p:pRg st="0" end="0"/>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wipe(down)">
                                      <p:cBhvr>
                                        <p:cTn id="16" dur="2000"/>
                                        <p:tgtEl>
                                          <p:spTgt spid="3">
                                            <p:txEl>
                                              <p:pRg st="1" end="1"/>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wipe(down)">
                                      <p:cBhvr>
                                        <p:cTn id="19"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29"/>
          <p:cNvGrpSpPr/>
          <p:nvPr/>
        </p:nvGrpSpPr>
        <p:grpSpPr>
          <a:xfrm>
            <a:off x="3213034" y="1302698"/>
            <a:ext cx="2602273" cy="3606290"/>
            <a:chOff x="3213034" y="1302698"/>
            <a:chExt cx="2602273" cy="3606290"/>
          </a:xfrm>
        </p:grpSpPr>
        <p:sp>
          <p:nvSpPr>
            <p:cNvPr id="28" name="Freeform 27">
              <a:hlinkClick r:id="rId2" action="ppaction://hlinksldjump"/>
            </p:cNvPr>
            <p:cNvSpPr/>
            <p:nvPr/>
          </p:nvSpPr>
          <p:spPr>
            <a:xfrm>
              <a:off x="3213034" y="1302698"/>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rtl="1">
                <a:lnSpc>
                  <a:spcPct val="90000"/>
                </a:lnSpc>
                <a:spcBef>
                  <a:spcPct val="0"/>
                </a:spcBef>
                <a:spcAft>
                  <a:spcPct val="35000"/>
                </a:spcAft>
              </a:pPr>
              <a:endParaRPr lang="ar-EG" sz="2400" b="1" kern="1200" dirty="0"/>
            </a:p>
          </p:txBody>
        </p:sp>
        <p:sp>
          <p:nvSpPr>
            <p:cNvPr id="9" name="Freeform 8"/>
            <p:cNvSpPr/>
            <p:nvPr/>
          </p:nvSpPr>
          <p:spPr>
            <a:xfrm>
              <a:off x="3469420" y="3329677"/>
              <a:ext cx="2345887" cy="1579311"/>
            </a:xfrm>
            <a:custGeom>
              <a:avLst/>
              <a:gdLst>
                <a:gd name="connsiteX0" fmla="*/ 0 w 1725795"/>
                <a:gd name="connsiteY0" fmla="*/ 811315 h 1622629"/>
                <a:gd name="connsiteX1" fmla="*/ 862898 w 1725795"/>
                <a:gd name="connsiteY1" fmla="*/ 0 h 1622629"/>
                <a:gd name="connsiteX2" fmla="*/ 1725796 w 1725795"/>
                <a:gd name="connsiteY2" fmla="*/ 811315 h 1622629"/>
                <a:gd name="connsiteX3" fmla="*/ 862898 w 1725795"/>
                <a:gd name="connsiteY3" fmla="*/ 1622630 h 1622629"/>
                <a:gd name="connsiteX4" fmla="*/ 0 w 1725795"/>
                <a:gd name="connsiteY4" fmla="*/ 811315 h 16226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25795" h="1622629">
                  <a:moveTo>
                    <a:pt x="0" y="811315"/>
                  </a:moveTo>
                  <a:cubicBezTo>
                    <a:pt x="0" y="363238"/>
                    <a:pt x="386333" y="0"/>
                    <a:pt x="862898" y="0"/>
                  </a:cubicBezTo>
                  <a:cubicBezTo>
                    <a:pt x="1339463" y="0"/>
                    <a:pt x="1725796" y="363238"/>
                    <a:pt x="1725796" y="811315"/>
                  </a:cubicBezTo>
                  <a:cubicBezTo>
                    <a:pt x="1725796" y="1259392"/>
                    <a:pt x="1339463" y="1622630"/>
                    <a:pt x="862898" y="1622630"/>
                  </a:cubicBezTo>
                  <a:cubicBezTo>
                    <a:pt x="386333" y="1622630"/>
                    <a:pt x="0" y="1259392"/>
                    <a:pt x="0" y="811315"/>
                  </a:cubicBezTo>
                  <a:close/>
                </a:path>
              </a:pathLst>
            </a:custGeom>
            <a:solidFill>
              <a:srgbClr val="8E0000"/>
            </a:solidFill>
            <a:scene3d>
              <a:camera prst="orthographicFront"/>
              <a:lightRig rig="threePt" dir="t"/>
            </a:scene3d>
            <a:sp3d>
              <a:bevelT w="177800"/>
            </a:sp3d>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288297" tIns="273189" rIns="288297" bIns="273189" numCol="1" spcCol="1270" anchor="ctr" anchorCtr="0">
              <a:noAutofit/>
            </a:bodyPr>
            <a:lstStyle/>
            <a:p>
              <a:pPr algn="ctr"/>
              <a:r>
                <a:rPr lang="ar-SA"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الجمعيات المحلية والعالمية</a:t>
              </a:r>
              <a:endParaRPr lang="ar-EG" sz="2400" b="1" dirty="0">
                <a:solidFill>
                  <a:srgbClr val="FFFF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9" name="Rectangle 18"/>
            <p:cNvSpPr/>
            <p:nvPr/>
          </p:nvSpPr>
          <p:spPr>
            <a:xfrm>
              <a:off x="3372789" y="1490859"/>
              <a:ext cx="1888760" cy="867930"/>
            </a:xfrm>
            <a:prstGeom prst="rect">
              <a:avLst/>
            </a:prstGeom>
            <a:effectLst>
              <a:outerShdw blurRad="50800" dist="38100" dir="2700000" algn="tl" rotWithShape="0">
                <a:prstClr val="black">
                  <a:alpha val="40000"/>
                </a:prstClr>
              </a:outerShdw>
            </a:effectLst>
          </p:spPr>
          <p:txBody>
            <a:bodyPr wrap="square">
              <a:spAutoFit/>
            </a:bodyPr>
            <a:lstStyle/>
            <a:p>
              <a:pPr algn="ctr" defTabSz="1244600">
                <a:lnSpc>
                  <a:spcPct val="90000"/>
                </a:lnSpc>
                <a:spcBef>
                  <a:spcPct val="0"/>
                </a:spcBef>
                <a:spcAft>
                  <a:spcPct val="35000"/>
                </a:spcAft>
              </a:pPr>
              <a:r>
                <a:rPr lang="ar-SA" sz="2800" b="1" u="sng" dirty="0" smtClean="0">
                  <a:solidFill>
                    <a:schemeClr val="lt1"/>
                  </a:solidFill>
                </a:rPr>
                <a:t>أهم الجمعيات</a:t>
              </a:r>
              <a:endParaRPr lang="en-US" sz="2800" b="1" dirty="0">
                <a:solidFill>
                  <a:srgbClr val="FFFF00"/>
                </a:solidFill>
                <a:cs typeface="AF_Najed" pitchFamily="2" charset="-78"/>
              </a:endParaRPr>
            </a:p>
          </p:txBody>
        </p:sp>
        <p:sp>
          <p:nvSpPr>
            <p:cNvPr id="29" name="Freeform 28"/>
            <p:cNvSpPr/>
            <p:nvPr/>
          </p:nvSpPr>
          <p:spPr>
            <a:xfrm rot="15413176">
              <a:off x="4279241" y="2743236"/>
              <a:ext cx="438518" cy="69340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grpSp>
      <p:sp>
        <p:nvSpPr>
          <p:cNvPr id="22" name="Freeform 21"/>
          <p:cNvSpPr/>
          <p:nvPr/>
        </p:nvSpPr>
        <p:spPr>
          <a:xfrm rot="1563567">
            <a:off x="5879830" y="4099930"/>
            <a:ext cx="682832" cy="551944"/>
          </a:xfrm>
          <a:custGeom>
            <a:avLst/>
            <a:gdLst>
              <a:gd name="connsiteX0" fmla="*/ 0 w 269527"/>
              <a:gd name="connsiteY0" fmla="*/ 93687 h 468434"/>
              <a:gd name="connsiteX1" fmla="*/ 134764 w 269527"/>
              <a:gd name="connsiteY1" fmla="*/ 93687 h 468434"/>
              <a:gd name="connsiteX2" fmla="*/ 134764 w 269527"/>
              <a:gd name="connsiteY2" fmla="*/ 0 h 468434"/>
              <a:gd name="connsiteX3" fmla="*/ 269527 w 269527"/>
              <a:gd name="connsiteY3" fmla="*/ 234217 h 468434"/>
              <a:gd name="connsiteX4" fmla="*/ 134764 w 269527"/>
              <a:gd name="connsiteY4" fmla="*/ 468434 h 468434"/>
              <a:gd name="connsiteX5" fmla="*/ 134764 w 269527"/>
              <a:gd name="connsiteY5" fmla="*/ 374747 h 468434"/>
              <a:gd name="connsiteX6" fmla="*/ 0 w 269527"/>
              <a:gd name="connsiteY6" fmla="*/ 374747 h 468434"/>
              <a:gd name="connsiteX7" fmla="*/ 0 w 269527"/>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69527" h="468434">
                <a:moveTo>
                  <a:pt x="0" y="93687"/>
                </a:moveTo>
                <a:lnTo>
                  <a:pt x="134764" y="93687"/>
                </a:lnTo>
                <a:lnTo>
                  <a:pt x="134764" y="0"/>
                </a:lnTo>
                <a:lnTo>
                  <a:pt x="269527" y="234217"/>
                </a:lnTo>
                <a:lnTo>
                  <a:pt x="134764" y="468434"/>
                </a:lnTo>
                <a:lnTo>
                  <a:pt x="134764" y="374747"/>
                </a:lnTo>
                <a:lnTo>
                  <a:pt x="0" y="374747"/>
                </a:lnTo>
                <a:lnTo>
                  <a:pt x="0" y="9368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23" name="Freeform 22"/>
          <p:cNvSpPr/>
          <p:nvPr/>
        </p:nvSpPr>
        <p:spPr>
          <a:xfrm>
            <a:off x="6400800" y="3329677"/>
            <a:ext cx="2535835" cy="2434741"/>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algn="ctr" defTabSz="1244600">
              <a:lnSpc>
                <a:spcPct val="90000"/>
              </a:lnSpc>
              <a:spcBef>
                <a:spcPct val="0"/>
              </a:spcBef>
              <a:spcAft>
                <a:spcPct val="35000"/>
              </a:spcAft>
            </a:pPr>
            <a:r>
              <a:rPr lang="ar-SA" sz="2400" b="1" dirty="0" smtClean="0"/>
              <a:t>مدى اسهامها فى تطوير تدريس المواد الفلسفية</a:t>
            </a:r>
            <a:endParaRPr lang="ar-EG" sz="2400" b="1" dirty="0">
              <a:solidFill>
                <a:srgbClr val="00008E"/>
              </a:solidFill>
            </a:endParaRPr>
          </a:p>
        </p:txBody>
      </p:sp>
      <p:sp>
        <p:nvSpPr>
          <p:cNvPr id="25" name="Freeform 24">
            <a:hlinkClick r:id="rId3" action="ppaction://hlinksldjump"/>
          </p:cNvPr>
          <p:cNvSpPr/>
          <p:nvPr/>
        </p:nvSpPr>
        <p:spPr>
          <a:xfrm>
            <a:off x="366438" y="3974542"/>
            <a:ext cx="2364272" cy="1493793"/>
          </a:xfrm>
          <a:custGeom>
            <a:avLst/>
            <a:gdLst>
              <a:gd name="connsiteX0" fmla="*/ 0 w 2107983"/>
              <a:gd name="connsiteY0" fmla="*/ 688874 h 1377748"/>
              <a:gd name="connsiteX1" fmla="*/ 1053992 w 2107983"/>
              <a:gd name="connsiteY1" fmla="*/ 0 h 1377748"/>
              <a:gd name="connsiteX2" fmla="*/ 2107984 w 2107983"/>
              <a:gd name="connsiteY2" fmla="*/ 688874 h 1377748"/>
              <a:gd name="connsiteX3" fmla="*/ 1053992 w 2107983"/>
              <a:gd name="connsiteY3" fmla="*/ 1377748 h 1377748"/>
              <a:gd name="connsiteX4" fmla="*/ 0 w 2107983"/>
              <a:gd name="connsiteY4" fmla="*/ 688874 h 13777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07983" h="1377748">
                <a:moveTo>
                  <a:pt x="0" y="688874"/>
                </a:moveTo>
                <a:cubicBezTo>
                  <a:pt x="0" y="308419"/>
                  <a:pt x="471888" y="0"/>
                  <a:pt x="1053992" y="0"/>
                </a:cubicBezTo>
                <a:cubicBezTo>
                  <a:pt x="1636096" y="0"/>
                  <a:pt x="2107984" y="308419"/>
                  <a:pt x="2107984" y="688874"/>
                </a:cubicBezTo>
                <a:cubicBezTo>
                  <a:pt x="2107984" y="1069329"/>
                  <a:pt x="1636096" y="1377748"/>
                  <a:pt x="1053992" y="1377748"/>
                </a:cubicBezTo>
                <a:cubicBezTo>
                  <a:pt x="471888" y="1377748"/>
                  <a:pt x="0" y="1069329"/>
                  <a:pt x="0" y="688874"/>
                </a:cubicBezTo>
                <a:close/>
              </a:path>
            </a:pathLst>
          </a:custGeom>
          <a:solidFill>
            <a:schemeClr val="accent1">
              <a:lumMod val="50000"/>
            </a:schemeClr>
          </a:solidFill>
          <a:scene3d>
            <a:camera prst="orthographicFront"/>
            <a:lightRig rig="threePt" dir="t"/>
          </a:scene3d>
          <a:sp3d>
            <a:bevelT w="165100"/>
          </a:sp3d>
        </p:spPr>
        <p:style>
          <a:lnRef idx="2">
            <a:schemeClr val="accent4">
              <a:shade val="50000"/>
            </a:schemeClr>
          </a:lnRef>
          <a:fillRef idx="1">
            <a:schemeClr val="accent4"/>
          </a:fillRef>
          <a:effectRef idx="0">
            <a:schemeClr val="accent4"/>
          </a:effectRef>
          <a:fontRef idx="minor">
            <a:schemeClr val="lt1"/>
          </a:fontRef>
        </p:style>
        <p:txBody>
          <a:bodyPr spcFirstLastPara="0" vert="horz" wrap="square" lIns="344267" tIns="237327" rIns="344267" bIns="237327" numCol="1" spcCol="1270" anchor="ctr" anchorCtr="0">
            <a:noAutofit/>
          </a:bodyPr>
          <a:lstStyle/>
          <a:p>
            <a:pPr lvl="0" algn="ctr" defTabSz="1244600">
              <a:lnSpc>
                <a:spcPct val="90000"/>
              </a:lnSpc>
              <a:spcBef>
                <a:spcPct val="0"/>
              </a:spcBef>
              <a:spcAft>
                <a:spcPct val="35000"/>
              </a:spcAft>
            </a:pPr>
            <a:r>
              <a:rPr lang="ar-SA" sz="2400" b="1" u="sng" dirty="0" smtClean="0"/>
              <a:t>أهم البحوث المنشورة بها</a:t>
            </a:r>
            <a:endParaRPr lang="ar-EG" sz="2400" dirty="0">
              <a:solidFill>
                <a:srgbClr val="FFFF00"/>
              </a:solidFill>
              <a:cs typeface="AF_Najed" pitchFamily="2" charset="-78"/>
            </a:endParaRPr>
          </a:p>
        </p:txBody>
      </p:sp>
      <p:sp>
        <p:nvSpPr>
          <p:cNvPr id="26" name="Freeform 25"/>
          <p:cNvSpPr/>
          <p:nvPr/>
        </p:nvSpPr>
        <p:spPr>
          <a:xfrm rot="20471544">
            <a:off x="2744099" y="4184282"/>
            <a:ext cx="720264" cy="455930"/>
          </a:xfrm>
          <a:custGeom>
            <a:avLst/>
            <a:gdLst>
              <a:gd name="connsiteX0" fmla="*/ 0 w 280694"/>
              <a:gd name="connsiteY0" fmla="*/ 93687 h 468434"/>
              <a:gd name="connsiteX1" fmla="*/ 140347 w 280694"/>
              <a:gd name="connsiteY1" fmla="*/ 93687 h 468434"/>
              <a:gd name="connsiteX2" fmla="*/ 140347 w 280694"/>
              <a:gd name="connsiteY2" fmla="*/ 0 h 468434"/>
              <a:gd name="connsiteX3" fmla="*/ 280694 w 280694"/>
              <a:gd name="connsiteY3" fmla="*/ 234217 h 468434"/>
              <a:gd name="connsiteX4" fmla="*/ 140347 w 280694"/>
              <a:gd name="connsiteY4" fmla="*/ 468434 h 468434"/>
              <a:gd name="connsiteX5" fmla="*/ 140347 w 280694"/>
              <a:gd name="connsiteY5" fmla="*/ 374747 h 468434"/>
              <a:gd name="connsiteX6" fmla="*/ 0 w 280694"/>
              <a:gd name="connsiteY6" fmla="*/ 374747 h 468434"/>
              <a:gd name="connsiteX7" fmla="*/ 0 w 280694"/>
              <a:gd name="connsiteY7" fmla="*/ 93687 h 4684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80694" h="468434">
                <a:moveTo>
                  <a:pt x="280694" y="374747"/>
                </a:moveTo>
                <a:lnTo>
                  <a:pt x="140347" y="374747"/>
                </a:lnTo>
                <a:lnTo>
                  <a:pt x="140347" y="468434"/>
                </a:lnTo>
                <a:lnTo>
                  <a:pt x="0" y="234217"/>
                </a:lnTo>
                <a:lnTo>
                  <a:pt x="140347" y="0"/>
                </a:lnTo>
                <a:lnTo>
                  <a:pt x="140347" y="93687"/>
                </a:lnTo>
                <a:lnTo>
                  <a:pt x="280694" y="93687"/>
                </a:lnTo>
                <a:lnTo>
                  <a:pt x="280694" y="374747"/>
                </a:lnTo>
                <a:close/>
              </a:path>
            </a:pathLst>
          </a:custGeom>
          <a:solidFill>
            <a:srgbClr val="000066"/>
          </a:solidFill>
          <a:scene3d>
            <a:camera prst="orthographicFront"/>
            <a:lightRig rig="threePt" dir="t"/>
          </a:scene3d>
          <a:sp3d>
            <a:bevelT w="171450"/>
          </a:sp3d>
        </p:spPr>
        <p:style>
          <a:lnRef idx="2">
            <a:schemeClr val="accent2">
              <a:shade val="50000"/>
            </a:schemeClr>
          </a:lnRef>
          <a:fillRef idx="1">
            <a:schemeClr val="accent2"/>
          </a:fillRef>
          <a:effectRef idx="0">
            <a:schemeClr val="accent2"/>
          </a:effectRef>
          <a:fontRef idx="minor">
            <a:schemeClr val="lt1"/>
          </a:fontRef>
        </p:style>
        <p:txBody>
          <a:bodyPr spcFirstLastPara="0" vert="horz" wrap="square" lIns="-1" tIns="93687" rIns="80858" bIns="93686" numCol="1" spcCol="1270" anchor="ctr" anchorCtr="0">
            <a:noAutofit/>
          </a:bodyPr>
          <a:lstStyle/>
          <a:p>
            <a:pPr algn="ctr" defTabSz="933450">
              <a:lnSpc>
                <a:spcPct val="90000"/>
              </a:lnSpc>
              <a:spcBef>
                <a:spcPct val="0"/>
              </a:spcBef>
              <a:spcAft>
                <a:spcPct val="35000"/>
              </a:spcAft>
            </a:pPr>
            <a:endParaRPr lang="ar-EG" sz="2000"/>
          </a:p>
        </p:txBody>
      </p:sp>
      <p:sp>
        <p:nvSpPr>
          <p:cNvPr id="31" name="Title 30"/>
          <p:cNvSpPr>
            <a:spLocks noGrp="1"/>
          </p:cNvSpPr>
          <p:nvPr>
            <p:ph type="title"/>
          </p:nvPr>
        </p:nvSpPr>
        <p:spPr>
          <a:xfrm>
            <a:off x="1716601" y="21186"/>
            <a:ext cx="6589199" cy="1280890"/>
          </a:xfrm>
        </p:spPr>
        <p:txBody>
          <a:bodyPr/>
          <a:lstStyle/>
          <a:p>
            <a:endParaRPr lang="en-US" dirty="0"/>
          </a:p>
        </p:txBody>
      </p:sp>
    </p:spTree>
    <p:extLst>
      <p:ext uri="{BB962C8B-B14F-4D97-AF65-F5344CB8AC3E}">
        <p14:creationId xmlns:p14="http://schemas.microsoft.com/office/powerpoint/2010/main" val="2458978261"/>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iterate type="lt">
                                    <p:tmPct val="5000"/>
                                  </p:iterate>
                                  <p:childTnLst>
                                    <p:set>
                                      <p:cBhvr>
                                        <p:cTn id="6" dur="1" fill="hold">
                                          <p:stCondLst>
                                            <p:cond delay="0"/>
                                          </p:stCondLst>
                                        </p:cTn>
                                        <p:tgtEl>
                                          <p:spTgt spid="30"/>
                                        </p:tgtEl>
                                        <p:attrNameLst>
                                          <p:attrName>style.visibility</p:attrName>
                                        </p:attrNameLst>
                                      </p:cBhvr>
                                      <p:to>
                                        <p:strVal val="visible"/>
                                      </p:to>
                                    </p:set>
                                    <p:anim calcmode="lin" valueType="num">
                                      <p:cBhvr>
                                        <p:cTn id="7" dur="1000" fill="hold"/>
                                        <p:tgtEl>
                                          <p:spTgt spid="30"/>
                                        </p:tgtEl>
                                        <p:attrNameLst>
                                          <p:attrName>ppt_w</p:attrName>
                                        </p:attrNameLst>
                                      </p:cBhvr>
                                      <p:tavLst>
                                        <p:tav tm="0">
                                          <p:val>
                                            <p:fltVal val="0"/>
                                          </p:val>
                                        </p:tav>
                                        <p:tav tm="100000">
                                          <p:val>
                                            <p:strVal val="#ppt_w"/>
                                          </p:val>
                                        </p:tav>
                                      </p:tavLst>
                                    </p:anim>
                                    <p:anim calcmode="lin" valueType="num">
                                      <p:cBhvr>
                                        <p:cTn id="8" dur="1000" fill="hold"/>
                                        <p:tgtEl>
                                          <p:spTgt spid="30"/>
                                        </p:tgtEl>
                                        <p:attrNameLst>
                                          <p:attrName>ppt_h</p:attrName>
                                        </p:attrNameLst>
                                      </p:cBhvr>
                                      <p:tavLst>
                                        <p:tav tm="0">
                                          <p:val>
                                            <p:fltVal val="0"/>
                                          </p:val>
                                        </p:tav>
                                        <p:tav tm="100000">
                                          <p:val>
                                            <p:strVal val="#ppt_h"/>
                                          </p:val>
                                        </p:tav>
                                      </p:tavLst>
                                    </p:anim>
                                    <p:anim calcmode="lin" valueType="num">
                                      <p:cBhvr>
                                        <p:cTn id="9" dur="1000" fill="hold"/>
                                        <p:tgtEl>
                                          <p:spTgt spid="30"/>
                                        </p:tgtEl>
                                        <p:attrNameLst>
                                          <p:attrName>style.rotation</p:attrName>
                                        </p:attrNameLst>
                                      </p:cBhvr>
                                      <p:tavLst>
                                        <p:tav tm="0">
                                          <p:val>
                                            <p:fltVal val="90"/>
                                          </p:val>
                                        </p:tav>
                                        <p:tav tm="100000">
                                          <p:val>
                                            <p:fltVal val="0"/>
                                          </p:val>
                                        </p:tav>
                                      </p:tavLst>
                                    </p:anim>
                                    <p:animEffect transition="in" filter="fade">
                                      <p:cBhvr>
                                        <p:cTn id="10" dur="1000"/>
                                        <p:tgtEl>
                                          <p:spTgt spid="30"/>
                                        </p:tgtEl>
                                      </p:cBhvr>
                                    </p:animEffect>
                                  </p:childTnLst>
                                </p:cTn>
                              </p:par>
                              <p:par>
                                <p:cTn id="11" presetID="31" presetClass="entr" presetSubtype="0" fill="hold" grpId="0" nodeType="withEffect">
                                  <p:stCondLst>
                                    <p:cond delay="0"/>
                                  </p:stCondLst>
                                  <p:iterate type="lt">
                                    <p:tmPct val="5000"/>
                                  </p:iterate>
                                  <p:childTnLst>
                                    <p:set>
                                      <p:cBhvr>
                                        <p:cTn id="12" dur="1" fill="hold">
                                          <p:stCondLst>
                                            <p:cond delay="0"/>
                                          </p:stCondLst>
                                        </p:cTn>
                                        <p:tgtEl>
                                          <p:spTgt spid="22"/>
                                        </p:tgtEl>
                                        <p:attrNameLst>
                                          <p:attrName>style.visibility</p:attrName>
                                        </p:attrNameLst>
                                      </p:cBhvr>
                                      <p:to>
                                        <p:strVal val="visible"/>
                                      </p:to>
                                    </p:set>
                                    <p:anim calcmode="lin" valueType="num">
                                      <p:cBhvr>
                                        <p:cTn id="13" dur="1000" fill="hold"/>
                                        <p:tgtEl>
                                          <p:spTgt spid="22"/>
                                        </p:tgtEl>
                                        <p:attrNameLst>
                                          <p:attrName>ppt_w</p:attrName>
                                        </p:attrNameLst>
                                      </p:cBhvr>
                                      <p:tavLst>
                                        <p:tav tm="0">
                                          <p:val>
                                            <p:fltVal val="0"/>
                                          </p:val>
                                        </p:tav>
                                        <p:tav tm="100000">
                                          <p:val>
                                            <p:strVal val="#ppt_w"/>
                                          </p:val>
                                        </p:tav>
                                      </p:tavLst>
                                    </p:anim>
                                    <p:anim calcmode="lin" valueType="num">
                                      <p:cBhvr>
                                        <p:cTn id="14" dur="1000" fill="hold"/>
                                        <p:tgtEl>
                                          <p:spTgt spid="22"/>
                                        </p:tgtEl>
                                        <p:attrNameLst>
                                          <p:attrName>ppt_h</p:attrName>
                                        </p:attrNameLst>
                                      </p:cBhvr>
                                      <p:tavLst>
                                        <p:tav tm="0">
                                          <p:val>
                                            <p:fltVal val="0"/>
                                          </p:val>
                                        </p:tav>
                                        <p:tav tm="100000">
                                          <p:val>
                                            <p:strVal val="#ppt_h"/>
                                          </p:val>
                                        </p:tav>
                                      </p:tavLst>
                                    </p:anim>
                                    <p:anim calcmode="lin" valueType="num">
                                      <p:cBhvr>
                                        <p:cTn id="15" dur="1000" fill="hold"/>
                                        <p:tgtEl>
                                          <p:spTgt spid="22"/>
                                        </p:tgtEl>
                                        <p:attrNameLst>
                                          <p:attrName>style.rotation</p:attrName>
                                        </p:attrNameLst>
                                      </p:cBhvr>
                                      <p:tavLst>
                                        <p:tav tm="0">
                                          <p:val>
                                            <p:fltVal val="90"/>
                                          </p:val>
                                        </p:tav>
                                        <p:tav tm="100000">
                                          <p:val>
                                            <p:fltVal val="0"/>
                                          </p:val>
                                        </p:tav>
                                      </p:tavLst>
                                    </p:anim>
                                    <p:animEffect transition="in" filter="fade">
                                      <p:cBhvr>
                                        <p:cTn id="16" dur="1000"/>
                                        <p:tgtEl>
                                          <p:spTgt spid="22"/>
                                        </p:tgtEl>
                                      </p:cBhvr>
                                    </p:animEffect>
                                  </p:childTnLst>
                                </p:cTn>
                              </p:par>
                              <p:par>
                                <p:cTn id="17" presetID="31" presetClass="entr" presetSubtype="0" fill="hold" grpId="0" nodeType="withEffect">
                                  <p:stCondLst>
                                    <p:cond delay="0"/>
                                  </p:stCondLst>
                                  <p:iterate type="lt">
                                    <p:tmPct val="5000"/>
                                  </p:iterate>
                                  <p:childTnLst>
                                    <p:set>
                                      <p:cBhvr>
                                        <p:cTn id="18" dur="1" fill="hold">
                                          <p:stCondLst>
                                            <p:cond delay="0"/>
                                          </p:stCondLst>
                                        </p:cTn>
                                        <p:tgtEl>
                                          <p:spTgt spid="26"/>
                                        </p:tgtEl>
                                        <p:attrNameLst>
                                          <p:attrName>style.visibility</p:attrName>
                                        </p:attrNameLst>
                                      </p:cBhvr>
                                      <p:to>
                                        <p:strVal val="visible"/>
                                      </p:to>
                                    </p:set>
                                    <p:anim calcmode="lin" valueType="num">
                                      <p:cBhvr>
                                        <p:cTn id="19" dur="1000" fill="hold"/>
                                        <p:tgtEl>
                                          <p:spTgt spid="26"/>
                                        </p:tgtEl>
                                        <p:attrNameLst>
                                          <p:attrName>ppt_w</p:attrName>
                                        </p:attrNameLst>
                                      </p:cBhvr>
                                      <p:tavLst>
                                        <p:tav tm="0">
                                          <p:val>
                                            <p:fltVal val="0"/>
                                          </p:val>
                                        </p:tav>
                                        <p:tav tm="100000">
                                          <p:val>
                                            <p:strVal val="#ppt_w"/>
                                          </p:val>
                                        </p:tav>
                                      </p:tavLst>
                                    </p:anim>
                                    <p:anim calcmode="lin" valueType="num">
                                      <p:cBhvr>
                                        <p:cTn id="20" dur="1000" fill="hold"/>
                                        <p:tgtEl>
                                          <p:spTgt spid="26"/>
                                        </p:tgtEl>
                                        <p:attrNameLst>
                                          <p:attrName>ppt_h</p:attrName>
                                        </p:attrNameLst>
                                      </p:cBhvr>
                                      <p:tavLst>
                                        <p:tav tm="0">
                                          <p:val>
                                            <p:fltVal val="0"/>
                                          </p:val>
                                        </p:tav>
                                        <p:tav tm="100000">
                                          <p:val>
                                            <p:strVal val="#ppt_h"/>
                                          </p:val>
                                        </p:tav>
                                      </p:tavLst>
                                    </p:anim>
                                    <p:anim calcmode="lin" valueType="num">
                                      <p:cBhvr>
                                        <p:cTn id="21" dur="1000" fill="hold"/>
                                        <p:tgtEl>
                                          <p:spTgt spid="26"/>
                                        </p:tgtEl>
                                        <p:attrNameLst>
                                          <p:attrName>style.rotation</p:attrName>
                                        </p:attrNameLst>
                                      </p:cBhvr>
                                      <p:tavLst>
                                        <p:tav tm="0">
                                          <p:val>
                                            <p:fltVal val="90"/>
                                          </p:val>
                                        </p:tav>
                                        <p:tav tm="100000">
                                          <p:val>
                                            <p:fltVal val="0"/>
                                          </p:val>
                                        </p:tav>
                                      </p:tavLst>
                                    </p:anim>
                                    <p:animEffect transition="in" filter="fade">
                                      <p:cBhvr>
                                        <p:cTn id="22" dur="1000"/>
                                        <p:tgtEl>
                                          <p:spTgt spid="26"/>
                                        </p:tgtEl>
                                      </p:cBhvr>
                                    </p:animEffect>
                                  </p:childTnLst>
                                </p:cTn>
                              </p:par>
                              <p:par>
                                <p:cTn id="23" presetID="31" presetClass="entr" presetSubtype="0" fill="hold" grpId="0" nodeType="withEffect">
                                  <p:stCondLst>
                                    <p:cond delay="0"/>
                                  </p:stCondLst>
                                  <p:iterate type="lt">
                                    <p:tmPct val="5000"/>
                                  </p:iterate>
                                  <p:childTnLst>
                                    <p:set>
                                      <p:cBhvr>
                                        <p:cTn id="24" dur="1" fill="hold">
                                          <p:stCondLst>
                                            <p:cond delay="0"/>
                                          </p:stCondLst>
                                        </p:cTn>
                                        <p:tgtEl>
                                          <p:spTgt spid="23"/>
                                        </p:tgtEl>
                                        <p:attrNameLst>
                                          <p:attrName>style.visibility</p:attrName>
                                        </p:attrNameLst>
                                      </p:cBhvr>
                                      <p:to>
                                        <p:strVal val="visible"/>
                                      </p:to>
                                    </p:set>
                                    <p:anim calcmode="lin" valueType="num">
                                      <p:cBhvr>
                                        <p:cTn id="25" dur="1000" fill="hold"/>
                                        <p:tgtEl>
                                          <p:spTgt spid="23"/>
                                        </p:tgtEl>
                                        <p:attrNameLst>
                                          <p:attrName>ppt_w</p:attrName>
                                        </p:attrNameLst>
                                      </p:cBhvr>
                                      <p:tavLst>
                                        <p:tav tm="0">
                                          <p:val>
                                            <p:fltVal val="0"/>
                                          </p:val>
                                        </p:tav>
                                        <p:tav tm="100000">
                                          <p:val>
                                            <p:strVal val="#ppt_w"/>
                                          </p:val>
                                        </p:tav>
                                      </p:tavLst>
                                    </p:anim>
                                    <p:anim calcmode="lin" valueType="num">
                                      <p:cBhvr>
                                        <p:cTn id="26" dur="1000" fill="hold"/>
                                        <p:tgtEl>
                                          <p:spTgt spid="23"/>
                                        </p:tgtEl>
                                        <p:attrNameLst>
                                          <p:attrName>ppt_h</p:attrName>
                                        </p:attrNameLst>
                                      </p:cBhvr>
                                      <p:tavLst>
                                        <p:tav tm="0">
                                          <p:val>
                                            <p:fltVal val="0"/>
                                          </p:val>
                                        </p:tav>
                                        <p:tav tm="100000">
                                          <p:val>
                                            <p:strVal val="#ppt_h"/>
                                          </p:val>
                                        </p:tav>
                                      </p:tavLst>
                                    </p:anim>
                                    <p:anim calcmode="lin" valueType="num">
                                      <p:cBhvr>
                                        <p:cTn id="27" dur="1000" fill="hold"/>
                                        <p:tgtEl>
                                          <p:spTgt spid="23"/>
                                        </p:tgtEl>
                                        <p:attrNameLst>
                                          <p:attrName>style.rotation</p:attrName>
                                        </p:attrNameLst>
                                      </p:cBhvr>
                                      <p:tavLst>
                                        <p:tav tm="0">
                                          <p:val>
                                            <p:fltVal val="90"/>
                                          </p:val>
                                        </p:tav>
                                        <p:tav tm="100000">
                                          <p:val>
                                            <p:fltVal val="0"/>
                                          </p:val>
                                        </p:tav>
                                      </p:tavLst>
                                    </p:anim>
                                    <p:animEffect transition="in" filter="fade">
                                      <p:cBhvr>
                                        <p:cTn id="28" dur="1000"/>
                                        <p:tgtEl>
                                          <p:spTgt spid="23"/>
                                        </p:tgtEl>
                                      </p:cBhvr>
                                    </p:animEffect>
                                  </p:childTnLst>
                                </p:cTn>
                              </p:par>
                              <p:par>
                                <p:cTn id="29" presetID="31" presetClass="entr" presetSubtype="0" fill="hold" grpId="0" nodeType="withEffect">
                                  <p:stCondLst>
                                    <p:cond delay="0"/>
                                  </p:stCondLst>
                                  <p:iterate type="lt">
                                    <p:tmPct val="5000"/>
                                  </p:iterate>
                                  <p:childTnLst>
                                    <p:set>
                                      <p:cBhvr>
                                        <p:cTn id="30" dur="1" fill="hold">
                                          <p:stCondLst>
                                            <p:cond delay="0"/>
                                          </p:stCondLst>
                                        </p:cTn>
                                        <p:tgtEl>
                                          <p:spTgt spid="25"/>
                                        </p:tgtEl>
                                        <p:attrNameLst>
                                          <p:attrName>style.visibility</p:attrName>
                                        </p:attrNameLst>
                                      </p:cBhvr>
                                      <p:to>
                                        <p:strVal val="visible"/>
                                      </p:to>
                                    </p:set>
                                    <p:anim calcmode="lin" valueType="num">
                                      <p:cBhvr>
                                        <p:cTn id="31" dur="1000" fill="hold"/>
                                        <p:tgtEl>
                                          <p:spTgt spid="25"/>
                                        </p:tgtEl>
                                        <p:attrNameLst>
                                          <p:attrName>ppt_w</p:attrName>
                                        </p:attrNameLst>
                                      </p:cBhvr>
                                      <p:tavLst>
                                        <p:tav tm="0">
                                          <p:val>
                                            <p:fltVal val="0"/>
                                          </p:val>
                                        </p:tav>
                                        <p:tav tm="100000">
                                          <p:val>
                                            <p:strVal val="#ppt_w"/>
                                          </p:val>
                                        </p:tav>
                                      </p:tavLst>
                                    </p:anim>
                                    <p:anim calcmode="lin" valueType="num">
                                      <p:cBhvr>
                                        <p:cTn id="32" dur="1000" fill="hold"/>
                                        <p:tgtEl>
                                          <p:spTgt spid="25"/>
                                        </p:tgtEl>
                                        <p:attrNameLst>
                                          <p:attrName>ppt_h</p:attrName>
                                        </p:attrNameLst>
                                      </p:cBhvr>
                                      <p:tavLst>
                                        <p:tav tm="0">
                                          <p:val>
                                            <p:fltVal val="0"/>
                                          </p:val>
                                        </p:tav>
                                        <p:tav tm="100000">
                                          <p:val>
                                            <p:strVal val="#ppt_h"/>
                                          </p:val>
                                        </p:tav>
                                      </p:tavLst>
                                    </p:anim>
                                    <p:anim calcmode="lin" valueType="num">
                                      <p:cBhvr>
                                        <p:cTn id="33" dur="1000" fill="hold"/>
                                        <p:tgtEl>
                                          <p:spTgt spid="25"/>
                                        </p:tgtEl>
                                        <p:attrNameLst>
                                          <p:attrName>style.rotation</p:attrName>
                                        </p:attrNameLst>
                                      </p:cBhvr>
                                      <p:tavLst>
                                        <p:tav tm="0">
                                          <p:val>
                                            <p:fltVal val="90"/>
                                          </p:val>
                                        </p:tav>
                                        <p:tav tm="100000">
                                          <p:val>
                                            <p:fltVal val="0"/>
                                          </p:val>
                                        </p:tav>
                                      </p:tavLst>
                                    </p:anim>
                                    <p:animEffect transition="in" filter="fade">
                                      <p:cBhvr>
                                        <p:cTn id="34" dur="10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3" grpId="0" animBg="1"/>
      <p:bldP spid="25" grpId="0" animBg="1"/>
      <p:bldP spid="2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b="1" dirty="0" smtClean="0"/>
              <a:t>الجمعية الأمريكية للفلسفة </a:t>
            </a:r>
            <a:r>
              <a:rPr lang="en-US" b="1" dirty="0" smtClean="0"/>
              <a:t>APA</a:t>
            </a:r>
            <a:endParaRPr lang="en-US" b="1" dirty="0"/>
          </a:p>
        </p:txBody>
      </p:sp>
      <p:sp>
        <p:nvSpPr>
          <p:cNvPr id="3" name="Content Placeholder 2"/>
          <p:cNvSpPr>
            <a:spLocks noGrp="1"/>
          </p:cNvSpPr>
          <p:nvPr>
            <p:ph idx="1"/>
          </p:nvPr>
        </p:nvSpPr>
        <p:spPr>
          <a:xfrm>
            <a:off x="2443397" y="1554162"/>
            <a:ext cx="6548203" cy="4525963"/>
          </a:xfrm>
        </p:spPr>
        <p:txBody>
          <a:bodyPr/>
          <a:lstStyle/>
          <a:p>
            <a:r>
              <a:rPr lang="ar-SA" sz="4000" b="1" dirty="0" smtClean="0"/>
              <a:t>نشأة الجمعية</a:t>
            </a:r>
          </a:p>
          <a:p>
            <a:r>
              <a:rPr lang="ar-SA" sz="4000" b="1" dirty="0" smtClean="0"/>
              <a:t>أهدافها.</a:t>
            </a:r>
            <a:endParaRPr lang="ar-SA" sz="4000" b="1" dirty="0"/>
          </a:p>
          <a:p>
            <a:r>
              <a:rPr lang="ar-SA" sz="4000" b="1" dirty="0" smtClean="0"/>
              <a:t>أهم البحوث </a:t>
            </a:r>
            <a:r>
              <a:rPr lang="ar-SA" sz="4000" b="1" dirty="0"/>
              <a:t>المنشورة </a:t>
            </a:r>
            <a:r>
              <a:rPr lang="ar-SA" sz="4000" b="1" dirty="0" smtClean="0"/>
              <a:t>بها فى تخصص </a:t>
            </a:r>
            <a:r>
              <a:rPr lang="ar-SA" sz="4000" b="1" dirty="0"/>
              <a:t>مناهج وطرق تدريس المواد الفلسفية موضحا مايلى:</a:t>
            </a:r>
            <a:endParaRPr lang="en-US" sz="4000" dirty="0"/>
          </a:p>
          <a:p>
            <a:endParaRPr lang="en-US" sz="4000" dirty="0"/>
          </a:p>
          <a:p>
            <a:endParaRPr lang="ar-SA" b="1" dirty="0" smtClean="0"/>
          </a:p>
          <a:p>
            <a:endParaRPr lang="en-US" dirty="0"/>
          </a:p>
        </p:txBody>
      </p:sp>
      <p:pic>
        <p:nvPicPr>
          <p:cNvPr id="5" name="Picture 4" descr="C:\Users\mohamed seed\Desktop\images.jpg"/>
          <p:cNvPicPr/>
          <p:nvPr/>
        </p:nvPicPr>
        <p:blipFill>
          <a:blip r:embed="rId2" cstate="print"/>
          <a:srcRect/>
          <a:stretch>
            <a:fillRect/>
          </a:stretch>
        </p:blipFill>
        <p:spPr bwMode="auto">
          <a:xfrm>
            <a:off x="174812" y="1295400"/>
            <a:ext cx="2268585" cy="4784725"/>
          </a:xfrm>
          <a:prstGeom prst="rect">
            <a:avLst/>
          </a:prstGeom>
          <a:noFill/>
          <a:ln w="9525">
            <a:noFill/>
            <a:miter lim="800000"/>
            <a:headEnd/>
            <a:tailEnd/>
          </a:ln>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2584</TotalTime>
  <Words>416</Words>
  <Application>Microsoft Office PowerPoint</Application>
  <PresentationFormat>On-screen Show (4:3)</PresentationFormat>
  <Paragraphs>63</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AF_Najed</vt:lpstr>
      <vt:lpstr>Arial</vt:lpstr>
      <vt:lpstr>Calibri</vt:lpstr>
      <vt:lpstr>Century Gothic</vt:lpstr>
      <vt:lpstr>Tahoma</vt:lpstr>
      <vt:lpstr>Wingdings 3</vt:lpstr>
      <vt:lpstr>Wisp</vt:lpstr>
      <vt:lpstr>PowerPoint Presentation</vt:lpstr>
      <vt:lpstr>PowerPoint Presentation</vt:lpstr>
      <vt:lpstr>PowerPoint Presentation</vt:lpstr>
      <vt:lpstr>التعلم النشط</vt:lpstr>
      <vt:lpstr>أهم الدراسات التى تناولتها </vt:lpstr>
      <vt:lpstr>نظرية الذكاء الناجح</vt:lpstr>
      <vt:lpstr>أهم الدراسات التى تناولتها </vt:lpstr>
      <vt:lpstr>PowerPoint Presentation</vt:lpstr>
      <vt:lpstr>الجمعية الأمريكية للفلسفة APA</vt:lpstr>
      <vt:lpstr>PowerPoint Presentation</vt:lpstr>
      <vt:lpstr>الجمعية المصرية للدراسات الاجتماعية</vt:lpstr>
      <vt:lpstr>الجمعية المصرية للدراسات الاجتماعية</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dc:creator>
  <cp:lastModifiedBy>MAYSAAA AHMED</cp:lastModifiedBy>
  <cp:revision>238</cp:revision>
  <cp:lastPrinted>2012-04-19T12:02:00Z</cp:lastPrinted>
  <dcterms:created xsi:type="dcterms:W3CDTF">2012-03-17T16:08:20Z</dcterms:created>
  <dcterms:modified xsi:type="dcterms:W3CDTF">2020-03-23T19:30:45Z</dcterms:modified>
</cp:coreProperties>
</file>